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7" r:id="rId3"/>
    <p:sldId id="298" r:id="rId4"/>
    <p:sldId id="260" r:id="rId5"/>
    <p:sldId id="266" r:id="rId6"/>
    <p:sldId id="300" r:id="rId7"/>
    <p:sldId id="262"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301" r:id="rId22"/>
    <p:sldId id="281" r:id="rId23"/>
    <p:sldId id="282" r:id="rId24"/>
    <p:sldId id="284" r:id="rId25"/>
    <p:sldId id="302" r:id="rId26"/>
    <p:sldId id="283"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03" r:id="rId50"/>
    <p:sldId id="288" r:id="rId51"/>
    <p:sldId id="289" r:id="rId52"/>
    <p:sldId id="304" r:id="rId53"/>
    <p:sldId id="291" r:id="rId54"/>
    <p:sldId id="292" r:id="rId55"/>
    <p:sldId id="293" r:id="rId56"/>
    <p:sldId id="294" r:id="rId57"/>
    <p:sldId id="295" r:id="rId58"/>
    <p:sldId id="305" r:id="rId59"/>
    <p:sldId id="306" r:id="rId60"/>
    <p:sldId id="307" r:id="rId61"/>
    <p:sldId id="308" r:id="rId62"/>
    <p:sldId id="265" r:id="rId63"/>
    <p:sldId id="335"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D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545" autoAdjust="0"/>
  </p:normalViewPr>
  <p:slideViewPr>
    <p:cSldViewPr>
      <p:cViewPr>
        <p:scale>
          <a:sx n="70" d="100"/>
          <a:sy n="70" d="100"/>
        </p:scale>
        <p:origin x="-1386" y="78"/>
      </p:cViewPr>
      <p:guideLst>
        <p:guide orient="horz" pos="2160"/>
        <p:guide pos="2880"/>
      </p:guideLst>
    </p:cSldViewPr>
  </p:slideViewPr>
  <p:notesTextViewPr>
    <p:cViewPr>
      <p:scale>
        <a:sx n="100" d="100"/>
        <a:sy n="100" d="100"/>
      </p:scale>
      <p:origin x="0" y="0"/>
    </p:cViewPr>
  </p:notesTextViewPr>
  <p:notesViewPr>
    <p:cSldViewPr>
      <p:cViewPr varScale="1">
        <p:scale>
          <a:sx n="60" d="100"/>
          <a:sy n="60" d="100"/>
        </p:scale>
        <p:origin x="-247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867AC-0959-4F9C-8773-2950DFB3A793}" type="datetimeFigureOut">
              <a:rPr lang="en-US" smtClean="0"/>
              <a:pPr/>
              <a:t>2/28/2012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15DC7B-B016-4D71-9844-D8EFBB7D6D15}" type="slidenum">
              <a:rPr lang="en-US" smtClean="0"/>
              <a:pPr/>
              <a:t>‹#›</a:t>
            </a:fld>
            <a:endParaRPr lang="en-US"/>
          </a:p>
        </p:txBody>
      </p:sp>
    </p:spTree>
    <p:extLst>
      <p:ext uri="{BB962C8B-B14F-4D97-AF65-F5344CB8AC3E}">
        <p14:creationId xmlns:p14="http://schemas.microsoft.com/office/powerpoint/2010/main" val="2976961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5546EF-7D71-42D9-BFA1-6B7572C08798}" type="datetimeFigureOut">
              <a:rPr lang="en-US" smtClean="0"/>
              <a:pPr/>
              <a:t>2/28/2012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303F12-821A-43E4-AD5F-F4C511B29550}" type="slidenum">
              <a:rPr lang="en-US" smtClean="0"/>
              <a:pPr/>
              <a:t>‹#›</a:t>
            </a:fld>
            <a:endParaRPr lang="en-US"/>
          </a:p>
        </p:txBody>
      </p:sp>
    </p:spTree>
    <p:extLst>
      <p:ext uri="{BB962C8B-B14F-4D97-AF65-F5344CB8AC3E}">
        <p14:creationId xmlns:p14="http://schemas.microsoft.com/office/powerpoint/2010/main" val="4258610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63303F12-821A-43E4-AD5F-F4C511B29550}" type="slidenum">
              <a:rPr lang="en-US" smtClean="0"/>
              <a:pPr/>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With the release of Visual Studio 2010 we are moving to a nested-model</a:t>
            </a:r>
            <a:r>
              <a:rPr lang="en-US" baseline="0" dirty="0" smtClean="0"/>
              <a:t>, with three variations – good, better and best.</a:t>
            </a:r>
          </a:p>
          <a:p>
            <a:endParaRPr lang="en-US" baseline="0" dirty="0" smtClean="0"/>
          </a:p>
          <a:p>
            <a:r>
              <a:rPr lang="en-US" baseline="0" dirty="0" smtClean="0"/>
              <a:t>[CLICK]</a:t>
            </a:r>
          </a:p>
          <a:p>
            <a:r>
              <a:rPr lang="en-US" baseline="0" dirty="0" smtClean="0"/>
              <a:t>First we have Good – Visual Studio 2010 Professional with or without MSDN. Visual Studio 2010 Professional </a:t>
            </a:r>
            <a:r>
              <a:rPr lang="en-US" sz="1200" dirty="0" smtClean="0"/>
              <a:t>is the essential tool for basic development tasks to assist developers in implementing their ideas easily. </a:t>
            </a:r>
            <a:r>
              <a:rPr lang="en-US" baseline="0" dirty="0" smtClean="0"/>
              <a:t>This is the newest release of the Professional-level with added capabilities for SharePoint and Cloud development, among others.</a:t>
            </a:r>
          </a:p>
          <a:p>
            <a:endParaRPr lang="en-US" baseline="0" dirty="0" smtClean="0"/>
          </a:p>
          <a:p>
            <a:r>
              <a:rPr lang="en-US" baseline="0" dirty="0" smtClean="0"/>
              <a:t>[CLICK]</a:t>
            </a:r>
          </a:p>
          <a:p>
            <a:r>
              <a:rPr lang="en-US" baseline="0" dirty="0" smtClean="0"/>
              <a:t>Next, we add on to all of the capabilities in Professional with Visual Studio 2010 Premium with MSDN. The Premium-level </a:t>
            </a:r>
            <a:r>
              <a:rPr lang="en-US" sz="1200" dirty="0" smtClean="0"/>
              <a:t>is a complete toolset for developers to deliver scalable, high quality applications,</a:t>
            </a:r>
            <a:r>
              <a:rPr lang="en-US" sz="1200" baseline="0" dirty="0" smtClean="0"/>
              <a:t> and </a:t>
            </a:r>
            <a:r>
              <a:rPr lang="en-US" baseline="0" dirty="0" smtClean="0"/>
              <a:t>introduces capabilities previously associated with our Visual Studio Team System products, including offline database development and static code analysis, as well as new capabilities including Test Impact Analysis and Coded UI Testing.</a:t>
            </a:r>
          </a:p>
          <a:p>
            <a:endParaRPr lang="en-US" baseline="0" dirty="0" smtClean="0"/>
          </a:p>
          <a:p>
            <a:r>
              <a:rPr lang="en-US" baseline="0" dirty="0" smtClean="0"/>
              <a:t>[CLICK]</a:t>
            </a:r>
          </a:p>
          <a:p>
            <a:r>
              <a:rPr lang="en-US" baseline="0" dirty="0" smtClean="0"/>
              <a:t>And at the top of the stack is Visual Studio 2010 Ultimate. This product </a:t>
            </a:r>
            <a:r>
              <a:rPr lang="en-US" sz="1200" dirty="0" smtClean="0"/>
              <a:t>is the comprehensive suite of application lifecycle management tools for teams to ensure quality results from design to deployment. With Ultimate, you get everything – </a:t>
            </a:r>
            <a:r>
              <a:rPr lang="en-US" sz="1200" dirty="0" err="1" smtClean="0"/>
              <a:t>IntelliTrace</a:t>
            </a:r>
            <a:r>
              <a:rPr lang="en-US" sz="1200" baseline="0" dirty="0" smtClean="0"/>
              <a:t> (the new historical debugger), </a:t>
            </a:r>
            <a:r>
              <a:rPr lang="en-US" sz="1200" dirty="0" smtClean="0"/>
              <a:t>architecture</a:t>
            </a:r>
            <a:r>
              <a:rPr lang="en-US" sz="1200" baseline="0" dirty="0" smtClean="0"/>
              <a:t> tools, testing tools, and everything in Premium and Professional.</a:t>
            </a:r>
            <a:endParaRPr lang="en-US" baseline="0" dirty="0" smtClean="0"/>
          </a:p>
          <a:p>
            <a:endParaRPr lang="en-US" dirty="0" smtClean="0"/>
          </a:p>
          <a:p>
            <a:r>
              <a:rPr lang="en-US" dirty="0" smtClean="0"/>
              <a:t>[CLICK]</a:t>
            </a:r>
          </a:p>
          <a:p>
            <a:endParaRPr lang="en-US" dirty="0"/>
          </a:p>
        </p:txBody>
      </p:sp>
      <p:sp>
        <p:nvSpPr>
          <p:cNvPr id="4" name="Slide Number Placeholder 3"/>
          <p:cNvSpPr>
            <a:spLocks noGrp="1"/>
          </p:cNvSpPr>
          <p:nvPr>
            <p:ph type="sldNum" sz="quarter" idx="10"/>
          </p:nvPr>
        </p:nvSpPr>
        <p:spPr/>
        <p:txBody>
          <a:bodyPr/>
          <a:lstStyle/>
          <a:p>
            <a:fld id="{63303F12-821A-43E4-AD5F-F4C511B29550}" type="slidenum">
              <a:rPr lang="en-US" smtClean="0"/>
              <a:pPr/>
              <a:t>59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Let me drill down into the capabilities in each product. For a</a:t>
            </a:r>
            <a:r>
              <a:rPr lang="en-US" sz="1200" kern="1200" baseline="0" dirty="0" smtClean="0">
                <a:solidFill>
                  <a:schemeClr val="tx1"/>
                </a:solidFill>
                <a:effectLst/>
                <a:latin typeface="+mn-lt"/>
                <a:ea typeface="+mn-ea"/>
                <a:cs typeface="+mn-cs"/>
              </a:rPr>
              <a:t> more extensive list of capabilities, please go to www.microsoft.com.vstudio.</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Microsoft Visual Studio 2010 Professional is the essential tool for basic development tasks to allow developers to implement their ideas easily. This includes core capabilities for Windows, Web, and</a:t>
            </a:r>
            <a:r>
              <a:rPr lang="en-US" sz="1200" kern="1200" baseline="0" dirty="0" smtClean="0">
                <a:solidFill>
                  <a:schemeClr val="tx1"/>
                </a:solidFill>
                <a:effectLst/>
                <a:latin typeface="+mn-lt"/>
                <a:ea typeface="+mn-ea"/>
                <a:cs typeface="+mn-cs"/>
              </a:rPr>
              <a:t> Office development, along with new capabilities for Cloud and SharePoint development. There are also new tools for Silverlight and Multi-core development. With Visual Studio 2010 the IDE and editor were refreshed using Microsoft Windows Presentation Foundation.</a:t>
            </a:r>
          </a:p>
          <a:p>
            <a:r>
              <a:rPr lang="en-US" sz="1200" b="1" kern="1200" baseline="0" dirty="0" smtClean="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Microsoft Visual Studio 2010 Premium is a complete toolset for developers to deliver scalable, high quality applications. This includes support for offline database</a:t>
            </a:r>
            <a:r>
              <a:rPr lang="en-US" sz="1200" kern="1200" baseline="0" dirty="0" smtClean="0">
                <a:solidFill>
                  <a:schemeClr val="tx1"/>
                </a:solidFill>
                <a:effectLst/>
                <a:latin typeface="+mn-lt"/>
                <a:ea typeface="+mn-ea"/>
                <a:cs typeface="+mn-cs"/>
              </a:rPr>
              <a:t> development, unit testing and change management, static code analysis, performance profiling and code coverage and code metrics. New capabilities including UI test automation (aka Coded UI Tests) and Test Impact Analysis are available in premium.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Microsoft Visual Studio 2010 Ultimate is the comprehensive suite of application lifecycle management tools for teams to ensure quality results from design to deployment. This includes </a:t>
            </a:r>
            <a:r>
              <a:rPr lang="en-US" sz="1200" kern="1200" dirty="0" err="1" smtClean="0">
                <a:solidFill>
                  <a:schemeClr val="tx1"/>
                </a:solidFill>
                <a:effectLst/>
                <a:latin typeface="+mn-lt"/>
                <a:ea typeface="+mn-ea"/>
                <a:cs typeface="+mn-cs"/>
              </a:rPr>
              <a:t>IntelliTrace</a:t>
            </a:r>
            <a:r>
              <a:rPr lang="en-US" sz="1200" kern="1200" dirty="0" smtClean="0">
                <a:solidFill>
                  <a:schemeClr val="tx1"/>
                </a:solidFill>
                <a:effectLst/>
                <a:latin typeface="+mn-lt"/>
                <a:ea typeface="+mn-ea"/>
                <a:cs typeface="+mn-cs"/>
              </a:rPr>
              <a:t> – the</a:t>
            </a:r>
            <a:r>
              <a:rPr lang="en-US" sz="1200" kern="1200" baseline="0" dirty="0" smtClean="0">
                <a:solidFill>
                  <a:schemeClr val="tx1"/>
                </a:solidFill>
                <a:effectLst/>
                <a:latin typeface="+mn-lt"/>
                <a:ea typeface="+mn-ea"/>
                <a:cs typeface="+mn-cs"/>
              </a:rPr>
              <a:t> new historical debugger which enables debugging events that ran previously on your machine, or another machine. Microsoft Test Manager 2010 is included in Ultimate enabling complete Test Case Management and test execution. Additionally the new architecture and modeling tools are included in Ultimate, including support for authoring UML diagrams (Activity, Use Case, Sequence, Component and Class diagrams are supported).</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effectLst/>
                <a:latin typeface="+mn-lt"/>
                <a:ea typeface="+mn-ea"/>
                <a:cs typeface="+mn-cs"/>
              </a:rPr>
              <a:t>[CLICK]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3303F12-821A-43E4-AD5F-F4C511B29550}" type="slidenum">
              <a:rPr lang="en-US" smtClean="0"/>
              <a:pPr/>
              <a:t>60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some additional products in the Visual Studio 2010 family</a:t>
            </a:r>
            <a:r>
              <a:rPr lang="en-US" baseline="0" dirty="0" smtClean="0"/>
              <a:t>.</a:t>
            </a:r>
          </a:p>
          <a:p>
            <a:endParaRPr lang="en-US" baseline="0" dirty="0" smtClean="0"/>
          </a:p>
          <a:p>
            <a:r>
              <a:rPr lang="en-US" baseline="0" dirty="0" smtClean="0"/>
              <a:t>Team Foundation Server 2010 is the center of gravity – the hub for a development team. Team Foundation Server has a version control repository, a test case management database, a work item tracking and change management system, support of build automation and a comprehensive reporting solution built on SQL Server Reporting Services. Some of the new capabilities of Team Foundation Server include support for gated check-in, branch visualization and drag-n-drop merge, and new Agile Planning tools.</a:t>
            </a:r>
          </a:p>
          <a:p>
            <a:r>
              <a:rPr lang="en-US" b="1" baseline="0" dirty="0" smtClean="0"/>
              <a:t>[CLICK]</a:t>
            </a:r>
            <a:endParaRPr lang="en-US" baseline="0" dirty="0" smtClean="0"/>
          </a:p>
          <a:p>
            <a:r>
              <a:rPr lang="en-US" baseline="0" dirty="0" smtClean="0"/>
              <a:t>Lab Management 2010 enables teams to configure and manage virtual lab environment. Lab Management works with System Center Virtual Machine Manage enabling teams to create environment templates, provision ring-fenced environments, and checkpoint those environments. Those checkpoints can be attached to bugs filed using the Test Manager 2010 enabling the person fixing the bug to open the environment right to the appropriate point in the application flow.</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[CLICK]</a:t>
            </a:r>
            <a:endParaRPr lang="en-US" baseline="0" dirty="0" smtClean="0"/>
          </a:p>
          <a:p>
            <a:r>
              <a:rPr lang="en-US" baseline="0" dirty="0" smtClean="0"/>
              <a:t>Visual Studio Test Professional 2010 is the essential tool for anyone engaging in test case management or manual test execution in the development lifecycle. This tool is designed for the generalist tester – someone who tests applications, but who is not responsible for writing code. This product includes Microsoft Test Manager 2010 (the Visual Studio IDE is not included).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[CLICK]</a:t>
            </a:r>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3303F12-821A-43E4-AD5F-F4C511B29550}" type="slidenum">
              <a:rPr lang="en-US" smtClean="0"/>
              <a:pPr/>
              <a:t>61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3254375"/>
            <a:ext cx="7772400" cy="1470025"/>
          </a:xfrm>
        </p:spPr>
        <p:txBody>
          <a:bodyPr>
            <a:noAutofit/>
          </a:bodyPr>
          <a:lstStyle>
            <a:lvl1pPr>
              <a:defRPr sz="4800" b="1" baseline="0">
                <a:solidFill>
                  <a:srgbClr val="D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648200"/>
            <a:ext cx="6400800" cy="1752600"/>
          </a:xfrm>
        </p:spPr>
        <p:txBody>
          <a:bodyPr/>
          <a:lstStyle>
            <a:lvl1pPr marL="0" indent="0" algn="ctr">
              <a:buNone/>
              <a:defRPr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6EE5F1D-CB24-4891-AF7A-C69E1D8D4FAF}" type="datetime1">
              <a:rPr lang="en-US" smtClean="0"/>
              <a:pPr/>
              <a:t>2/28/2012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i="1"/>
            </a:lvl1pPr>
          </a:lstStyle>
          <a:p>
            <a:fld id="{C5B53084-9875-470A-AB4E-258B9B09478D}"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A9411-213C-4A99-BBB2-365AF9EAD698}" type="datetime1">
              <a:rPr lang="en-US" smtClean="0"/>
              <a:pPr/>
              <a:t>2/28/2012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53084-9875-470A-AB4E-258B9B09478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ED08A-A448-4948-81D3-B98C3778A568}" type="datetime1">
              <a:rPr lang="en-US" smtClean="0"/>
              <a:pPr/>
              <a:t>2/28/2012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53084-9875-470A-AB4E-258B9B09478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0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79EA7F-4130-44DD-AF2D-519785BDFF8A}" type="datetime1">
              <a:rPr lang="en-US" smtClean="0"/>
              <a:pPr/>
              <a:t>2/28/2012</a:t>
            </a:fld>
            <a:endParaRPr lang="en-US"/>
          </a:p>
        </p:txBody>
      </p:sp>
      <p:sp>
        <p:nvSpPr>
          <p:cNvPr id="5" name="Footer Placeholder 4"/>
          <p:cNvSpPr>
            <a:spLocks noGrp="1"/>
          </p:cNvSpPr>
          <p:nvPr>
            <p:ph type="ftr" sz="quarter" idx="11"/>
          </p:nvPr>
        </p:nvSpPr>
        <p:spPr/>
        <p:txBody>
          <a:bodyPr/>
          <a:lstStyle/>
          <a:p>
            <a:endParaRPr lang="en-US"/>
          </a:p>
        </p:txBody>
      </p:sp>
      <p:sp>
        <p:nvSpPr>
          <p:cNvPr id="13" name="Slide Number Placeholder 5"/>
          <p:cNvSpPr>
            <a:spLocks noGrp="1"/>
          </p:cNvSpPr>
          <p:nvPr>
            <p:ph type="sldNum" sz="quarter" idx="12"/>
          </p:nvPr>
        </p:nvSpPr>
        <p:spPr>
          <a:xfrm>
            <a:off x="-76200" y="6416675"/>
            <a:ext cx="457200" cy="365125"/>
          </a:xfrm>
        </p:spPr>
        <p:txBody>
          <a:bodyPr/>
          <a:lstStyle>
            <a:lvl1pPr>
              <a:defRPr i="1"/>
            </a:lvl1pPr>
          </a:lstStyle>
          <a:p>
            <a:fld id="{C5B53084-9875-470A-AB4E-258B9B09478D}"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3A8B0C-7FDF-45BA-AC10-790926DFBA54}" type="datetime1">
              <a:rPr lang="en-US" smtClean="0"/>
              <a:pPr/>
              <a:t>2/28/2012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53084-9875-470A-AB4E-258B9B09478D}"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BE31B2-ED41-4208-A944-6DF0B7DAE72F}" type="datetime1">
              <a:rPr lang="en-US" smtClean="0"/>
              <a:pPr/>
              <a:t>2/28/2012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B53084-9875-470A-AB4E-258B9B09478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474D05-D5CA-467D-9F7D-65F04AA16E29}" type="datetime1">
              <a:rPr lang="en-US" smtClean="0"/>
              <a:pPr/>
              <a:t>2/28/2012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B53084-9875-470A-AB4E-258B9B09478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D24E8A-3D1D-4F53-84B7-E3C4AED962E2}" type="datetime1">
              <a:rPr lang="en-US" smtClean="0"/>
              <a:pPr/>
              <a:t>2/28/2012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B53084-9875-470A-AB4E-258B9B09478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7C174-36A3-4F1F-9D77-6D6C5BAB12B0}" type="datetime1">
              <a:rPr lang="en-US" smtClean="0"/>
              <a:pPr/>
              <a:t>2/28/2012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B53084-9875-470A-AB4E-258B9B09478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E67ACF-BC81-4954-9181-88A9329AC81D}" type="datetime1">
              <a:rPr lang="en-US" smtClean="0"/>
              <a:pPr/>
              <a:t>2/28/2012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B53084-9875-470A-AB4E-258B9B09478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5E1102-7F17-47B9-A4E7-14F1248CABA3}" type="datetime1">
              <a:rPr lang="en-US" smtClean="0"/>
              <a:pPr/>
              <a:t>2/28/2012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B53084-9875-470A-AB4E-258B9B09478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D75BA-FD26-473D-8370-7EA778C7B446}" type="datetime1">
              <a:rPr lang="en-US" smtClean="0"/>
              <a:pPr/>
              <a:t>2/28/2012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6200" y="6416675"/>
            <a:ext cx="457200" cy="365125"/>
          </a:xfrm>
          <a:prstGeom prst="rect">
            <a:avLst/>
          </a:prstGeom>
        </p:spPr>
        <p:txBody>
          <a:bodyPr vert="horz" lIns="91440" tIns="45720" rIns="91440" bIns="45720" rtlCol="0" anchor="ctr"/>
          <a:lstStyle>
            <a:lvl1pPr algn="r">
              <a:defRPr sz="900" b="1" i="1" u="none">
                <a:solidFill>
                  <a:srgbClr val="FFCC66"/>
                </a:solidFill>
              </a:defRPr>
            </a:lvl1pPr>
          </a:lstStyle>
          <a:p>
            <a:fld id="{C5B53084-9875-470A-AB4E-258B9B09478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1.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4038600"/>
            <a:ext cx="8686800" cy="1219200"/>
          </a:xfrm>
        </p:spPr>
        <p:txBody>
          <a:bodyPr/>
          <a:lstStyle/>
          <a:p>
            <a:r>
              <a:rPr lang="en-US" dirty="0" smtClean="0"/>
              <a:t>Planning and Tracking Projects with VSTS 2010</a:t>
            </a:r>
            <a:endParaRPr lang="en-US" dirty="0"/>
          </a:p>
        </p:txBody>
      </p:sp>
      <p:sp>
        <p:nvSpPr>
          <p:cNvPr id="3" name="Subtitle 2"/>
          <p:cNvSpPr>
            <a:spLocks noGrp="1"/>
          </p:cNvSpPr>
          <p:nvPr>
            <p:ph type="subTitle" idx="1"/>
          </p:nvPr>
        </p:nvSpPr>
        <p:spPr>
          <a:xfrm>
            <a:off x="3200400" y="5105400"/>
            <a:ext cx="6400800" cy="1752600"/>
          </a:xfrm>
        </p:spPr>
        <p:txBody>
          <a:bodyPr/>
          <a:lstStyle/>
          <a:p>
            <a:endParaRPr lang="en-US" dirty="0" smtClean="0"/>
          </a:p>
          <a:p>
            <a:r>
              <a:rPr lang="en-US" dirty="0" smtClean="0"/>
              <a:t>By Ahmed Nasr</a:t>
            </a:r>
          </a:p>
        </p:txBody>
      </p:sp>
      <p:sp>
        <p:nvSpPr>
          <p:cNvPr id="4" name="Slide Number Placeholder 3"/>
          <p:cNvSpPr>
            <a:spLocks noGrp="1"/>
          </p:cNvSpPr>
          <p:nvPr>
            <p:ph type="sldNum" sz="quarter" idx="12"/>
          </p:nvPr>
        </p:nvSpPr>
        <p:spPr/>
        <p:txBody>
          <a:bodyPr/>
          <a:lstStyle/>
          <a:p>
            <a:fld id="{C5B53084-9875-470A-AB4E-258B9B09478D}"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10</a:t>
            </a:fld>
            <a:endParaRPr lang="en-US"/>
          </a:p>
        </p:txBody>
      </p:sp>
      <p:pic>
        <p:nvPicPr>
          <p:cNvPr id="3" name="Picture 2"/>
          <p:cNvPicPr>
            <a:picLocks noChangeAspect="1" noChangeArrowheads="1"/>
          </p:cNvPicPr>
          <p:nvPr/>
        </p:nvPicPr>
        <p:blipFill>
          <a:blip r:embed="rId4" cstate="print"/>
          <a:srcRect/>
          <a:stretch>
            <a:fillRect/>
          </a:stretch>
        </p:blipFill>
        <p:spPr bwMode="auto">
          <a:xfrm>
            <a:off x="1981200" y="990600"/>
            <a:ext cx="7132320" cy="5758089"/>
          </a:xfrm>
          <a:prstGeom prst="rect">
            <a:avLst/>
          </a:prstGeom>
          <a:noFill/>
          <a:ln w="9525">
            <a:noFill/>
            <a:miter lim="800000"/>
            <a:headEnd/>
            <a:tailEnd/>
          </a:ln>
          <a:effectLst/>
        </p:spPr>
      </p:pic>
      <p:pic>
        <p:nvPicPr>
          <p:cNvPr id="4" name="Picture 2"/>
          <p:cNvPicPr>
            <a:picLocks noChangeAspect="1" noChangeArrowheads="1"/>
          </p:cNvPicPr>
          <p:nvPr/>
        </p:nvPicPr>
        <p:blipFill>
          <a:blip r:embed="rId5"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5"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Updating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Tasks</a:t>
            </a:r>
            <a:endParaRPr lang="en-US" sz="4000" dirty="0">
              <a:solidFill>
                <a:srgbClr val="D00000"/>
              </a:solidFill>
              <a:latin typeface="+mj-lt"/>
              <a:ea typeface="+mj-ea"/>
              <a:cs typeface="+mj-cs"/>
            </a:endParaRPr>
          </a:p>
        </p:txBody>
      </p:sp>
      <p:sp>
        <p:nvSpPr>
          <p:cNvPr id="6" name="Rounded Rectangular Callout 5"/>
          <p:cNvSpPr/>
          <p:nvPr/>
        </p:nvSpPr>
        <p:spPr bwMode="auto">
          <a:xfrm>
            <a:off x="3810000" y="1752600"/>
            <a:ext cx="3048000" cy="942975"/>
          </a:xfrm>
          <a:prstGeom prst="wedgeRoundRectCallout">
            <a:avLst>
              <a:gd name="adj1" fmla="val 72274"/>
              <a:gd name="adj2" fmla="val 55742"/>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Iteration Backlog workbook</a:t>
            </a:r>
          </a:p>
        </p:txBody>
      </p:sp>
      <p:sp>
        <p:nvSpPr>
          <p:cNvPr id="7" name="Oval 6"/>
          <p:cNvSpPr/>
          <p:nvPr/>
        </p:nvSpPr>
        <p:spPr bwMode="auto">
          <a:xfrm>
            <a:off x="7477125" y="2695575"/>
            <a:ext cx="1543050" cy="5334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11</a:t>
            </a:fld>
            <a:endParaRPr lang="en-US"/>
          </a:p>
        </p:txBody>
      </p:sp>
      <p:pic>
        <p:nvPicPr>
          <p:cNvPr id="3" name="Picture 2"/>
          <p:cNvPicPr>
            <a:picLocks noChangeAspect="1" noChangeArrowheads="1"/>
          </p:cNvPicPr>
          <p:nvPr/>
        </p:nvPicPr>
        <p:blipFill>
          <a:blip r:embed="rId2" cstate="print"/>
          <a:srcRect/>
          <a:stretch>
            <a:fillRect/>
          </a:stretch>
        </p:blipFill>
        <p:spPr bwMode="auto">
          <a:xfrm>
            <a:off x="1981200" y="990600"/>
            <a:ext cx="7132320" cy="5730723"/>
          </a:xfrm>
          <a:prstGeom prst="rect">
            <a:avLst/>
          </a:prstGeom>
          <a:ln>
            <a:noFill/>
          </a:ln>
          <a:effectLst>
            <a:outerShdw blurRad="190500" algn="tl" rotWithShape="0">
              <a:srgbClr val="000000">
                <a:alpha val="70000"/>
              </a:srgbClr>
            </a:outerShdw>
          </a:effectLst>
        </p:spPr>
      </p:pic>
      <p:pic>
        <p:nvPicPr>
          <p:cNvPr id="4"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5"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Updating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Tasks</a:t>
            </a:r>
            <a:endParaRPr lang="en-US" sz="4000" dirty="0">
              <a:solidFill>
                <a:srgbClr val="D00000"/>
              </a:solidFill>
              <a:latin typeface="+mj-lt"/>
              <a:ea typeface="+mj-ea"/>
              <a:cs typeface="+mj-cs"/>
            </a:endParaRPr>
          </a:p>
        </p:txBody>
      </p:sp>
      <p:sp>
        <p:nvSpPr>
          <p:cNvPr id="6" name="Rounded Rectangular Callout 5"/>
          <p:cNvSpPr/>
          <p:nvPr/>
        </p:nvSpPr>
        <p:spPr bwMode="auto">
          <a:xfrm>
            <a:off x="3200400" y="2743200"/>
            <a:ext cx="2819400" cy="685800"/>
          </a:xfrm>
          <a:prstGeom prst="wedgeRoundRectCallout">
            <a:avLst>
              <a:gd name="adj1" fmla="val 64774"/>
              <a:gd name="adj2" fmla="val 55742"/>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Team Project portal</a:t>
            </a:r>
          </a:p>
        </p:txBody>
      </p:sp>
      <p:sp>
        <p:nvSpPr>
          <p:cNvPr id="7" name="Oval 6"/>
          <p:cNvSpPr/>
          <p:nvPr/>
        </p:nvSpPr>
        <p:spPr bwMode="auto">
          <a:xfrm>
            <a:off x="6324600" y="3505200"/>
            <a:ext cx="1085850" cy="4572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12</a:t>
            </a:fld>
            <a:endParaRPr lang="en-US"/>
          </a:p>
        </p:txBody>
      </p:sp>
      <p:pic>
        <p:nvPicPr>
          <p:cNvPr id="3" name="Picture 2"/>
          <p:cNvPicPr>
            <a:picLocks noChangeAspect="1" noChangeArrowheads="1"/>
          </p:cNvPicPr>
          <p:nvPr/>
        </p:nvPicPr>
        <p:blipFill>
          <a:blip r:embed="rId2" cstate="print"/>
          <a:srcRect/>
          <a:stretch>
            <a:fillRect/>
          </a:stretch>
        </p:blipFill>
        <p:spPr bwMode="auto">
          <a:xfrm>
            <a:off x="1981200" y="990600"/>
            <a:ext cx="7132320" cy="5730723"/>
          </a:xfrm>
          <a:prstGeom prst="rect">
            <a:avLst/>
          </a:prstGeom>
          <a:ln>
            <a:noFill/>
          </a:ln>
          <a:effectLst>
            <a:outerShdw blurRad="190500" algn="tl" rotWithShape="0">
              <a:srgbClr val="000000">
                <a:alpha val="70000"/>
              </a:srgbClr>
            </a:outerShdw>
          </a:effectLst>
        </p:spPr>
      </p:pic>
      <p:pic>
        <p:nvPicPr>
          <p:cNvPr id="4"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5"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Updating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Tasks</a:t>
            </a:r>
            <a:endParaRPr lang="en-US" sz="4000" dirty="0">
              <a:solidFill>
                <a:srgbClr val="D00000"/>
              </a:solidFill>
              <a:latin typeface="+mj-lt"/>
              <a:ea typeface="+mj-ea"/>
              <a:cs typeface="+mj-cs"/>
            </a:endParaRPr>
          </a:p>
        </p:txBody>
      </p:sp>
      <p:pic>
        <p:nvPicPr>
          <p:cNvPr id="6" name="Picture 3"/>
          <p:cNvPicPr>
            <a:picLocks noChangeAspect="1" noChangeArrowheads="1"/>
          </p:cNvPicPr>
          <p:nvPr/>
        </p:nvPicPr>
        <p:blipFill>
          <a:blip r:embed="rId4" cstate="print"/>
          <a:srcRect/>
          <a:stretch>
            <a:fillRect/>
          </a:stretch>
        </p:blipFill>
        <p:spPr bwMode="auto">
          <a:xfrm>
            <a:off x="3124200" y="2514600"/>
            <a:ext cx="5129213" cy="3621702"/>
          </a:xfrm>
          <a:prstGeom prst="rect">
            <a:avLst/>
          </a:prstGeom>
          <a:ln>
            <a:noFill/>
          </a:ln>
          <a:effectLst>
            <a:outerShdw blurRad="190500" algn="tl" rotWithShape="0">
              <a:srgbClr val="000000">
                <a:alpha val="70000"/>
              </a:srgbClr>
            </a:outerShdw>
          </a:effectLst>
        </p:spPr>
      </p:pic>
      <p:sp>
        <p:nvSpPr>
          <p:cNvPr id="7" name="Oval 6"/>
          <p:cNvSpPr/>
          <p:nvPr/>
        </p:nvSpPr>
        <p:spPr bwMode="auto">
          <a:xfrm>
            <a:off x="6934200" y="3886200"/>
            <a:ext cx="1238250" cy="5334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13</a:t>
            </a:fld>
            <a:endParaRPr lang="en-US"/>
          </a:p>
        </p:txBody>
      </p:sp>
      <p:pic>
        <p:nvPicPr>
          <p:cNvPr id="3" name="Picture 2"/>
          <p:cNvPicPr>
            <a:picLocks noChangeAspect="1" noChangeArrowheads="1"/>
          </p:cNvPicPr>
          <p:nvPr/>
        </p:nvPicPr>
        <p:blipFill>
          <a:blip r:embed="rId2" cstate="print"/>
          <a:srcRect/>
          <a:stretch>
            <a:fillRect/>
          </a:stretch>
        </p:blipFill>
        <p:spPr bwMode="auto">
          <a:xfrm>
            <a:off x="1981200" y="990600"/>
            <a:ext cx="7132320" cy="5758089"/>
          </a:xfrm>
          <a:prstGeom prst="rect">
            <a:avLst/>
          </a:prstGeom>
          <a:ln>
            <a:noFill/>
          </a:ln>
          <a:effectLst>
            <a:outerShdw blurRad="190500" algn="tl" rotWithShape="0">
              <a:srgbClr val="000000">
                <a:alpha val="70000"/>
              </a:srgbClr>
            </a:outerShdw>
          </a:effectLst>
        </p:spPr>
      </p:pic>
      <p:pic>
        <p:nvPicPr>
          <p:cNvPr id="4"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5"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Tracking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Progress</a:t>
            </a:r>
            <a:endParaRPr lang="en-US" sz="4000" dirty="0">
              <a:solidFill>
                <a:srgbClr val="D00000"/>
              </a:solidFill>
              <a:latin typeface="+mj-lt"/>
              <a:ea typeface="+mj-ea"/>
              <a:cs typeface="+mj-cs"/>
            </a:endParaRPr>
          </a:p>
        </p:txBody>
      </p:sp>
      <p:sp>
        <p:nvSpPr>
          <p:cNvPr id="6" name="Rounded Rectangular Callout 5"/>
          <p:cNvSpPr/>
          <p:nvPr/>
        </p:nvSpPr>
        <p:spPr bwMode="auto">
          <a:xfrm>
            <a:off x="4800600" y="2895600"/>
            <a:ext cx="3048000" cy="1295400"/>
          </a:xfrm>
          <a:prstGeom prst="wedgeRoundRectCallout">
            <a:avLst>
              <a:gd name="adj1" fmla="val -75587"/>
              <a:gd name="adj2" fmla="val 5488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err="1" smtClean="0">
                <a:solidFill>
                  <a:schemeClr val="tx1"/>
                </a:solidFill>
                <a:latin typeface="Segoe" pitchFamily="34" charset="0"/>
              </a:rPr>
              <a:t>Burndown</a:t>
            </a:r>
            <a:r>
              <a:rPr lang="en-US" sz="2300" dirty="0" smtClean="0">
                <a:solidFill>
                  <a:schemeClr val="tx1"/>
                </a:solidFill>
                <a:latin typeface="Segoe" pitchFamily="34" charset="0"/>
              </a:rPr>
              <a:t> chart tracks remaining and completed work</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14</a:t>
            </a:fld>
            <a:endParaRPr lang="en-US"/>
          </a:p>
        </p:txBody>
      </p:sp>
      <p:pic>
        <p:nvPicPr>
          <p:cNvPr id="3" name="Picture 3"/>
          <p:cNvPicPr>
            <a:picLocks noChangeAspect="1" noChangeArrowheads="1"/>
          </p:cNvPicPr>
          <p:nvPr/>
        </p:nvPicPr>
        <p:blipFill>
          <a:blip r:embed="rId2" cstate="print"/>
          <a:srcRect/>
          <a:stretch>
            <a:fillRect/>
          </a:stretch>
        </p:blipFill>
        <p:spPr bwMode="auto">
          <a:xfrm>
            <a:off x="1981200" y="990600"/>
            <a:ext cx="7132320" cy="5758089"/>
          </a:xfrm>
          <a:prstGeom prst="rect">
            <a:avLst/>
          </a:prstGeom>
          <a:ln>
            <a:noFill/>
          </a:ln>
          <a:effectLst>
            <a:outerShdw blurRad="190500" algn="tl" rotWithShape="0">
              <a:srgbClr val="000000">
                <a:alpha val="70000"/>
              </a:srgbClr>
            </a:outerShdw>
          </a:effectLst>
        </p:spPr>
      </p:pic>
      <p:pic>
        <p:nvPicPr>
          <p:cNvPr id="4"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5"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Tracking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Progress</a:t>
            </a:r>
            <a:endParaRPr lang="en-US" sz="4000" dirty="0">
              <a:solidFill>
                <a:srgbClr val="D00000"/>
              </a:solidFill>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15</a:t>
            </a:fld>
            <a:endParaRPr lang="en-US"/>
          </a:p>
        </p:txBody>
      </p:sp>
      <p:pic>
        <p:nvPicPr>
          <p:cNvPr id="3" name="Picture 2"/>
          <p:cNvPicPr>
            <a:picLocks noChangeAspect="1" noChangeArrowheads="1"/>
          </p:cNvPicPr>
          <p:nvPr/>
        </p:nvPicPr>
        <p:blipFill>
          <a:blip r:embed="rId2" cstate="print"/>
          <a:srcRect/>
          <a:stretch>
            <a:fillRect/>
          </a:stretch>
        </p:blipFill>
        <p:spPr bwMode="auto">
          <a:xfrm>
            <a:off x="1981200" y="990600"/>
            <a:ext cx="7132320" cy="5758089"/>
          </a:xfrm>
          <a:prstGeom prst="rect">
            <a:avLst/>
          </a:prstGeom>
          <a:ln>
            <a:noFill/>
          </a:ln>
          <a:effectLst>
            <a:outerShdw blurRad="190500" algn="tl" rotWithShape="0">
              <a:srgbClr val="000000">
                <a:alpha val="70000"/>
              </a:srgbClr>
            </a:outerShdw>
          </a:effectLst>
        </p:spPr>
      </p:pic>
      <p:pic>
        <p:nvPicPr>
          <p:cNvPr id="4"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5"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Tracking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Progress</a:t>
            </a:r>
            <a:endParaRPr lang="en-US" sz="4000" dirty="0">
              <a:solidFill>
                <a:srgbClr val="D00000"/>
              </a:solidFill>
              <a:latin typeface="+mj-lt"/>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16</a:t>
            </a:fld>
            <a:endParaRPr lang="en-US"/>
          </a:p>
        </p:txBody>
      </p:sp>
      <p:pic>
        <p:nvPicPr>
          <p:cNvPr id="3" name="Picture 2"/>
          <p:cNvPicPr>
            <a:picLocks noChangeAspect="1" noChangeArrowheads="1"/>
          </p:cNvPicPr>
          <p:nvPr/>
        </p:nvPicPr>
        <p:blipFill>
          <a:blip r:embed="rId2" cstate="print"/>
          <a:srcRect/>
          <a:stretch>
            <a:fillRect/>
          </a:stretch>
        </p:blipFill>
        <p:spPr bwMode="auto">
          <a:xfrm>
            <a:off x="1981200" y="990600"/>
            <a:ext cx="7132320" cy="5730723"/>
          </a:xfrm>
          <a:prstGeom prst="rect">
            <a:avLst/>
          </a:prstGeom>
          <a:ln>
            <a:noFill/>
          </a:ln>
          <a:effectLst>
            <a:outerShdw blurRad="190500" algn="tl" rotWithShape="0">
              <a:srgbClr val="000000">
                <a:alpha val="70000"/>
              </a:srgbClr>
            </a:outerShdw>
          </a:effectLst>
        </p:spPr>
      </p:pic>
      <p:sp>
        <p:nvSpPr>
          <p:cNvPr id="4"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Tracking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Progress</a:t>
            </a:r>
            <a:endParaRPr lang="en-US" sz="4000" dirty="0">
              <a:solidFill>
                <a:srgbClr val="D00000"/>
              </a:solidFill>
              <a:latin typeface="+mj-lt"/>
              <a:ea typeface="+mj-ea"/>
              <a:cs typeface="+mj-cs"/>
            </a:endParaRPr>
          </a:p>
        </p:txBody>
      </p:sp>
      <p:sp>
        <p:nvSpPr>
          <p:cNvPr id="5" name="Rounded Rectangular Callout 4"/>
          <p:cNvSpPr/>
          <p:nvPr/>
        </p:nvSpPr>
        <p:spPr bwMode="auto">
          <a:xfrm>
            <a:off x="5334000" y="1219200"/>
            <a:ext cx="3657600" cy="1219200"/>
          </a:xfrm>
          <a:prstGeom prst="wedgeRoundRectCallout">
            <a:avLst>
              <a:gd name="adj1" fmla="val -40297"/>
              <a:gd name="adj2" fmla="val 75355"/>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Detailed sprint progress is tracked on the project portal</a:t>
            </a:r>
          </a:p>
        </p:txBody>
      </p:sp>
      <p:sp>
        <p:nvSpPr>
          <p:cNvPr id="6" name="Oval 5"/>
          <p:cNvSpPr/>
          <p:nvPr/>
        </p:nvSpPr>
        <p:spPr bwMode="auto">
          <a:xfrm>
            <a:off x="4343400" y="3733800"/>
            <a:ext cx="6096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4343400" y="4953000"/>
            <a:ext cx="838200" cy="609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9" name="Oval 8"/>
          <p:cNvSpPr/>
          <p:nvPr/>
        </p:nvSpPr>
        <p:spPr bwMode="auto">
          <a:xfrm>
            <a:off x="6629400" y="3581400"/>
            <a:ext cx="838200" cy="609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 name="Rounded Rectangular Callout 9"/>
          <p:cNvSpPr/>
          <p:nvPr/>
        </p:nvSpPr>
        <p:spPr bwMode="auto">
          <a:xfrm>
            <a:off x="2133600" y="4343400"/>
            <a:ext cx="2438400" cy="1295400"/>
          </a:xfrm>
          <a:prstGeom prst="wedgeRoundRectCallout">
            <a:avLst>
              <a:gd name="adj1" fmla="val 39298"/>
              <a:gd name="adj2" fmla="val -7306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The </a:t>
            </a:r>
            <a:r>
              <a:rPr lang="en-US" sz="2300" dirty="0" err="1" smtClean="0">
                <a:solidFill>
                  <a:schemeClr val="tx1"/>
                </a:solidFill>
                <a:latin typeface="Segoe" pitchFamily="34" charset="0"/>
              </a:rPr>
              <a:t>burndown</a:t>
            </a:r>
            <a:r>
              <a:rPr lang="en-US" sz="2300" dirty="0" smtClean="0">
                <a:solidFill>
                  <a:schemeClr val="tx1"/>
                </a:solidFill>
                <a:latin typeface="Segoe" pitchFamily="34" charset="0"/>
              </a:rPr>
              <a:t> shows the team on track…</a:t>
            </a:r>
          </a:p>
        </p:txBody>
      </p:sp>
      <p:sp>
        <p:nvSpPr>
          <p:cNvPr id="11" name="Rounded Rectangular Callout 10"/>
          <p:cNvSpPr/>
          <p:nvPr/>
        </p:nvSpPr>
        <p:spPr bwMode="auto">
          <a:xfrm>
            <a:off x="5334000" y="4648200"/>
            <a:ext cx="3352800" cy="914400"/>
          </a:xfrm>
          <a:prstGeom prst="wedgeRoundRectCallout">
            <a:avLst>
              <a:gd name="adj1" fmla="val -7898"/>
              <a:gd name="adj2" fmla="val -95365"/>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And almost half of the tasks remain open</a:t>
            </a:r>
          </a:p>
        </p:txBody>
      </p:sp>
      <p:sp>
        <p:nvSpPr>
          <p:cNvPr id="12" name="Rounded Rectangular Callout 11"/>
          <p:cNvSpPr/>
          <p:nvPr/>
        </p:nvSpPr>
        <p:spPr bwMode="auto">
          <a:xfrm>
            <a:off x="5562600" y="5257800"/>
            <a:ext cx="2895600" cy="1295400"/>
          </a:xfrm>
          <a:prstGeom prst="wedgeRoundRectCallout">
            <a:avLst>
              <a:gd name="adj1" fmla="val -62100"/>
              <a:gd name="adj2" fmla="val -3629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But the team hasn’t closed any of the three stories…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9" grpId="0" animBg="1"/>
      <p:bldP spid="10" grpId="0" animBg="1"/>
      <p:bldP spid="10" grpId="1" animBg="1"/>
      <p:bldP spid="11" grpId="0" animBg="1"/>
      <p:bldP spid="12" grpId="0" animBg="1"/>
      <p:bldP spid="1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17</a:t>
            </a:fld>
            <a:endParaRPr lang="en-US"/>
          </a:p>
        </p:txBody>
      </p:sp>
      <p:pic>
        <p:nvPicPr>
          <p:cNvPr id="3" name="Picture 2"/>
          <p:cNvPicPr>
            <a:picLocks noChangeAspect="1" noChangeArrowheads="1"/>
          </p:cNvPicPr>
          <p:nvPr/>
        </p:nvPicPr>
        <p:blipFill>
          <a:blip r:embed="rId2" cstate="print"/>
          <a:srcRect/>
          <a:stretch>
            <a:fillRect/>
          </a:stretch>
        </p:blipFill>
        <p:spPr bwMode="auto">
          <a:xfrm>
            <a:off x="1981200" y="990600"/>
            <a:ext cx="7132320" cy="5725071"/>
          </a:xfrm>
          <a:prstGeom prst="rect">
            <a:avLst/>
          </a:prstGeom>
          <a:ln>
            <a:noFill/>
          </a:ln>
          <a:effectLst>
            <a:outerShdw blurRad="190500" algn="tl" rotWithShape="0">
              <a:srgbClr val="000000">
                <a:alpha val="70000"/>
              </a:srgbClr>
            </a:outerShdw>
          </a:effectLst>
        </p:spPr>
      </p:pic>
      <p:sp>
        <p:nvSpPr>
          <p:cNvPr id="4"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Tracking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Progress</a:t>
            </a:r>
            <a:endParaRPr lang="en-US" sz="4000" dirty="0">
              <a:solidFill>
                <a:srgbClr val="D00000"/>
              </a:solidFill>
              <a:latin typeface="+mj-lt"/>
              <a:ea typeface="+mj-ea"/>
              <a:cs typeface="+mj-cs"/>
            </a:endParaRPr>
          </a:p>
        </p:txBody>
      </p:sp>
      <p:pic>
        <p:nvPicPr>
          <p:cNvPr id="5"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6" name="Rounded Rectangular Callout 5"/>
          <p:cNvSpPr/>
          <p:nvPr/>
        </p:nvSpPr>
        <p:spPr bwMode="auto">
          <a:xfrm>
            <a:off x="5410200" y="3276600"/>
            <a:ext cx="3200400" cy="1752600"/>
          </a:xfrm>
          <a:prstGeom prst="wedgeRoundRectCallout">
            <a:avLst>
              <a:gd name="adj1" fmla="val -62100"/>
              <a:gd name="adj2" fmla="val -3629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The </a:t>
            </a:r>
            <a:r>
              <a:rPr lang="en-US" sz="2300" dirty="0" err="1" smtClean="0">
                <a:solidFill>
                  <a:schemeClr val="tx1"/>
                </a:solidFill>
                <a:latin typeface="Segoe" pitchFamily="34" charset="0"/>
              </a:rPr>
              <a:t>Scrummaster</a:t>
            </a:r>
            <a:r>
              <a:rPr lang="en-US" sz="2300" dirty="0" smtClean="0">
                <a:solidFill>
                  <a:schemeClr val="tx1"/>
                </a:solidFill>
                <a:latin typeface="Segoe" pitchFamily="34" charset="0"/>
              </a:rPr>
              <a:t> opens an issue to track the problem the portal has identified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18</a:t>
            </a:fld>
            <a:endParaRPr lang="en-US"/>
          </a:p>
        </p:txBody>
      </p:sp>
      <p:pic>
        <p:nvPicPr>
          <p:cNvPr id="3" name="Picture 2"/>
          <p:cNvPicPr>
            <a:picLocks noChangeAspect="1" noChangeArrowheads="1"/>
          </p:cNvPicPr>
          <p:nvPr/>
        </p:nvPicPr>
        <p:blipFill>
          <a:blip r:embed="rId2" cstate="print"/>
          <a:srcRect/>
          <a:stretch>
            <a:fillRect/>
          </a:stretch>
        </p:blipFill>
        <p:spPr bwMode="auto">
          <a:xfrm>
            <a:off x="1981200" y="990600"/>
            <a:ext cx="7132320" cy="5725071"/>
          </a:xfrm>
          <a:prstGeom prst="rect">
            <a:avLst/>
          </a:prstGeom>
          <a:ln>
            <a:noFill/>
          </a:ln>
          <a:effectLst>
            <a:outerShdw blurRad="190500" algn="tl" rotWithShape="0">
              <a:srgbClr val="000000">
                <a:alpha val="70000"/>
              </a:srgbClr>
            </a:outerShdw>
          </a:effectLst>
        </p:spPr>
      </p:pic>
      <p:sp>
        <p:nvSpPr>
          <p:cNvPr id="4"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Tracking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Progress</a:t>
            </a:r>
            <a:endParaRPr lang="en-US" sz="4000" dirty="0">
              <a:solidFill>
                <a:srgbClr val="D00000"/>
              </a:solidFill>
              <a:latin typeface="+mj-lt"/>
              <a:ea typeface="+mj-ea"/>
              <a:cs typeface="+mj-cs"/>
            </a:endParaRPr>
          </a:p>
        </p:txBody>
      </p:sp>
      <p:pic>
        <p:nvPicPr>
          <p:cNvPr id="5"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6" name="Rounded Rectangular Callout 5"/>
          <p:cNvSpPr/>
          <p:nvPr/>
        </p:nvSpPr>
        <p:spPr bwMode="auto">
          <a:xfrm>
            <a:off x="5181600" y="3886200"/>
            <a:ext cx="3200400" cy="990600"/>
          </a:xfrm>
          <a:prstGeom prst="wedgeRoundRectCallout">
            <a:avLst>
              <a:gd name="adj1" fmla="val -40374"/>
              <a:gd name="adj2" fmla="val 90585"/>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The issue is opened and tracked in TFS</a:t>
            </a:r>
          </a:p>
        </p:txBody>
      </p:sp>
      <p:sp>
        <p:nvSpPr>
          <p:cNvPr id="7" name="Oval 6"/>
          <p:cNvSpPr/>
          <p:nvPr/>
        </p:nvSpPr>
        <p:spPr bwMode="auto">
          <a:xfrm>
            <a:off x="3267075" y="5276850"/>
            <a:ext cx="2286000" cy="228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19</a:t>
            </a:fld>
            <a:endParaRPr lang="en-US"/>
          </a:p>
        </p:txBody>
      </p:sp>
      <p:sp>
        <p:nvSpPr>
          <p:cNvPr id="3"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Tracking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Progress</a:t>
            </a:r>
            <a:endParaRPr lang="en-US" sz="4000" dirty="0">
              <a:solidFill>
                <a:srgbClr val="D00000"/>
              </a:solidFill>
              <a:latin typeface="+mj-lt"/>
              <a:ea typeface="+mj-ea"/>
              <a:cs typeface="+mj-cs"/>
            </a:endParaRPr>
          </a:p>
        </p:txBody>
      </p:sp>
      <p:pic>
        <p:nvPicPr>
          <p:cNvPr id="4" name="Picture 2"/>
          <p:cNvPicPr>
            <a:picLocks noChangeAspect="1" noChangeArrowheads="1"/>
          </p:cNvPicPr>
          <p:nvPr/>
        </p:nvPicPr>
        <p:blipFill>
          <a:blip r:embed="rId2"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pic>
        <p:nvPicPr>
          <p:cNvPr id="5" name="Picture 4" descr="E:\ABjork\Documents\Presentations\Gates Foundation\Demo Report Screenshots\Stories Overview.JPG"/>
          <p:cNvPicPr>
            <a:picLocks noChangeAspect="1" noChangeArrowheads="1"/>
          </p:cNvPicPr>
          <p:nvPr/>
        </p:nvPicPr>
        <p:blipFill>
          <a:blip r:embed="rId3" cstate="print"/>
          <a:srcRect/>
          <a:stretch>
            <a:fillRect/>
          </a:stretch>
        </p:blipFill>
        <p:spPr bwMode="auto">
          <a:xfrm>
            <a:off x="2895600" y="856380"/>
            <a:ext cx="6035040" cy="3868020"/>
          </a:xfrm>
          <a:prstGeom prst="rect">
            <a:avLst/>
          </a:prstGeom>
          <a:ln>
            <a:noFill/>
          </a:ln>
          <a:effectLst>
            <a:outerShdw blurRad="190500" algn="tl" rotWithShape="0">
              <a:srgbClr val="000000">
                <a:alpha val="70000"/>
              </a:srgbClr>
            </a:outerShdw>
          </a:effectLst>
        </p:spPr>
      </p:pic>
      <p:pic>
        <p:nvPicPr>
          <p:cNvPr id="6" name="Picture 2" descr="E:\ABjork\Pictures\Reports\Demo Report Screenshots\Test Case Readiness.JPG"/>
          <p:cNvPicPr>
            <a:picLocks noChangeAspect="1" noChangeArrowheads="1"/>
          </p:cNvPicPr>
          <p:nvPr/>
        </p:nvPicPr>
        <p:blipFill>
          <a:blip r:embed="rId4" cstate="print"/>
          <a:srcRect/>
          <a:stretch>
            <a:fillRect/>
          </a:stretch>
        </p:blipFill>
        <p:spPr bwMode="auto">
          <a:xfrm>
            <a:off x="1981200" y="2595562"/>
            <a:ext cx="4513391" cy="3652838"/>
          </a:xfrm>
          <a:prstGeom prst="rect">
            <a:avLst/>
          </a:prstGeom>
          <a:ln>
            <a:noFill/>
          </a:ln>
          <a:effectLst>
            <a:outerShdw blurRad="190500" algn="tl" rotWithShape="0">
              <a:srgbClr val="000000">
                <a:alpha val="70000"/>
              </a:srgbClr>
            </a:outerShdw>
          </a:effectLst>
        </p:spPr>
      </p:pic>
      <p:pic>
        <p:nvPicPr>
          <p:cNvPr id="7" name="Picture 2" descr="E:\ABjork\Documents\Presentations\Gates Foundation\Demo Report Screenshots\Bug Status.JPG"/>
          <p:cNvPicPr>
            <a:picLocks noChangeAspect="1" noChangeArrowheads="1"/>
          </p:cNvPicPr>
          <p:nvPr/>
        </p:nvPicPr>
        <p:blipFill>
          <a:blip r:embed="rId5" cstate="print"/>
          <a:srcRect/>
          <a:stretch>
            <a:fillRect/>
          </a:stretch>
        </p:blipFill>
        <p:spPr bwMode="auto">
          <a:xfrm>
            <a:off x="4419600" y="2955151"/>
            <a:ext cx="4389120" cy="4360049"/>
          </a:xfrm>
          <a:prstGeom prst="rect">
            <a:avLst/>
          </a:prstGeom>
          <a:ln>
            <a:noFill/>
          </a:ln>
          <a:effectLst>
            <a:outerShdw blurRad="190500" algn="tl" rotWithShape="0">
              <a:srgbClr val="000000">
                <a:alpha val="70000"/>
              </a:srgbClr>
            </a:outerShdw>
          </a:effectLst>
        </p:spPr>
      </p:pic>
      <p:sp>
        <p:nvSpPr>
          <p:cNvPr id="8" name="Rounded Rectangular Callout 7"/>
          <p:cNvSpPr/>
          <p:nvPr/>
        </p:nvSpPr>
        <p:spPr bwMode="auto">
          <a:xfrm>
            <a:off x="5562600" y="609600"/>
            <a:ext cx="3124200" cy="1143000"/>
          </a:xfrm>
          <a:prstGeom prst="wedgeRoundRectCallout">
            <a:avLst>
              <a:gd name="adj1" fmla="val -38303"/>
              <a:gd name="adj2" fmla="val 79904"/>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Rich set of reports track progress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dirty="0" smtClean="0"/>
              <a:t>Project Management</a:t>
            </a:r>
          </a:p>
          <a:p>
            <a:r>
              <a:rPr lang="en-US" dirty="0" smtClean="0"/>
              <a:t>Scrum Planning (Demo)</a:t>
            </a:r>
          </a:p>
          <a:p>
            <a:r>
              <a:rPr lang="en-US" dirty="0" smtClean="0"/>
              <a:t>Traceability and Link Topology</a:t>
            </a:r>
          </a:p>
          <a:p>
            <a:r>
              <a:rPr lang="en-US" dirty="0" smtClean="0"/>
              <a:t>Excel Reporting (Demo)</a:t>
            </a:r>
          </a:p>
          <a:p>
            <a:r>
              <a:rPr lang="en-US" dirty="0" smtClean="0"/>
              <a:t>Dashboard and Ad Hoc Reporting</a:t>
            </a:r>
          </a:p>
          <a:p>
            <a:r>
              <a:rPr lang="en-US" dirty="0" smtClean="0"/>
              <a:t>New Relational Reporting</a:t>
            </a:r>
          </a:p>
          <a:p>
            <a:r>
              <a:rPr lang="en-US" dirty="0" smtClean="0"/>
              <a:t>What to Use</a:t>
            </a:r>
          </a:p>
          <a:p>
            <a:r>
              <a:rPr lang="en-US" dirty="0" smtClean="0"/>
              <a:t>VS2010</a:t>
            </a:r>
            <a:endParaRPr lang="en-US" dirty="0"/>
          </a:p>
          <a:p>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20</a:t>
            </a:fld>
            <a:endParaRPr lang="en-US"/>
          </a:p>
        </p:txBody>
      </p:sp>
      <p:sp>
        <p:nvSpPr>
          <p:cNvPr id="3" name="Title 1"/>
          <p:cNvSpPr txBox="1">
            <a:spLocks/>
          </p:cNvSpPr>
          <p:nvPr/>
        </p:nvSpPr>
        <p:spPr>
          <a:xfrm>
            <a:off x="381000" y="230188"/>
            <a:ext cx="8382000" cy="664797"/>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Retrospective</a:t>
            </a:r>
            <a:endParaRPr lang="en-US" sz="4000" dirty="0">
              <a:solidFill>
                <a:srgbClr val="D00000"/>
              </a:solidFill>
              <a:latin typeface="+mj-lt"/>
              <a:ea typeface="+mj-ea"/>
              <a:cs typeface="+mj-cs"/>
            </a:endParaRPr>
          </a:p>
        </p:txBody>
      </p:sp>
      <p:pic>
        <p:nvPicPr>
          <p:cNvPr id="4" name="Picture 2"/>
          <p:cNvPicPr>
            <a:picLocks noChangeAspect="1" noChangeArrowheads="1"/>
          </p:cNvPicPr>
          <p:nvPr/>
        </p:nvPicPr>
        <p:blipFill>
          <a:blip r:embed="rId2" cstate="print"/>
          <a:srcRect/>
          <a:stretch>
            <a:fillRect/>
          </a:stretch>
        </p:blipFill>
        <p:spPr bwMode="auto">
          <a:xfrm>
            <a:off x="76200" y="982196"/>
            <a:ext cx="1795689" cy="2218204"/>
          </a:xfrm>
          <a:prstGeom prst="rect">
            <a:avLst/>
          </a:prstGeom>
          <a:ln>
            <a:noFill/>
          </a:ln>
          <a:effectLst>
            <a:outerShdw blurRad="190500" algn="tl" rotWithShape="0">
              <a:srgbClr val="000000">
                <a:alpha val="70000"/>
              </a:srgbClr>
            </a:outerShdw>
          </a:effectLst>
        </p:spPr>
      </p:pic>
      <p:pic>
        <p:nvPicPr>
          <p:cNvPr id="5" name="Picture 3"/>
          <p:cNvPicPr>
            <a:picLocks noChangeAspect="1" noChangeArrowheads="1"/>
          </p:cNvPicPr>
          <p:nvPr/>
        </p:nvPicPr>
        <p:blipFill>
          <a:blip r:embed="rId3" cstate="print"/>
          <a:srcRect/>
          <a:stretch>
            <a:fillRect/>
          </a:stretch>
        </p:blipFill>
        <p:spPr bwMode="auto">
          <a:xfrm>
            <a:off x="1981200" y="1066800"/>
            <a:ext cx="5486400" cy="4408248"/>
          </a:xfrm>
          <a:prstGeom prst="rect">
            <a:avLst/>
          </a:prstGeom>
          <a:ln>
            <a:noFill/>
          </a:ln>
          <a:effectLst>
            <a:outerShdw blurRad="190500" algn="tl" rotWithShape="0">
              <a:srgbClr val="000000">
                <a:alpha val="70000"/>
              </a:srgbClr>
            </a:outerShdw>
          </a:effectLst>
        </p:spPr>
      </p:pic>
      <p:pic>
        <p:nvPicPr>
          <p:cNvPr id="6" name="Picture 2"/>
          <p:cNvPicPr>
            <a:picLocks noChangeAspect="1" noChangeArrowheads="1"/>
          </p:cNvPicPr>
          <p:nvPr/>
        </p:nvPicPr>
        <p:blipFill>
          <a:blip r:embed="rId4" cstate="print"/>
          <a:srcRect/>
          <a:stretch>
            <a:fillRect/>
          </a:stretch>
        </p:blipFill>
        <p:spPr bwMode="auto">
          <a:xfrm>
            <a:off x="3581400" y="2358210"/>
            <a:ext cx="5486400" cy="4423590"/>
          </a:xfrm>
          <a:prstGeom prst="rect">
            <a:avLst/>
          </a:prstGeom>
          <a:ln>
            <a:noFill/>
          </a:ln>
          <a:effectLst>
            <a:outerShdw blurRad="190500" algn="tl" rotWithShape="0">
              <a:srgbClr val="000000">
                <a:alpha val="70000"/>
              </a:srgbClr>
            </a:outerShdw>
          </a:effectLst>
        </p:spPr>
      </p:pic>
      <p:sp>
        <p:nvSpPr>
          <p:cNvPr id="7" name="Rounded Rectangular Callout 6"/>
          <p:cNvSpPr/>
          <p:nvPr/>
        </p:nvSpPr>
        <p:spPr bwMode="auto">
          <a:xfrm>
            <a:off x="4038600" y="533400"/>
            <a:ext cx="3429000" cy="1295400"/>
          </a:xfrm>
          <a:prstGeom prst="wedgeRoundRectCallout">
            <a:avLst>
              <a:gd name="adj1" fmla="val -38303"/>
              <a:gd name="adj2" fmla="val 79904"/>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Capture retrospectives using the Team wiki on the Project Portal</a:t>
            </a:r>
          </a:p>
        </p:txBody>
      </p:sp>
      <p:sp>
        <p:nvSpPr>
          <p:cNvPr id="8" name="Rounded Rectangular Callout 7"/>
          <p:cNvSpPr/>
          <p:nvPr/>
        </p:nvSpPr>
        <p:spPr bwMode="auto">
          <a:xfrm>
            <a:off x="1524000" y="3733800"/>
            <a:ext cx="3505200" cy="1143000"/>
          </a:xfrm>
          <a:prstGeom prst="wedgeRoundRectCallout">
            <a:avLst>
              <a:gd name="adj1" fmla="val 38919"/>
              <a:gd name="adj2" fmla="val 76779"/>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Sample documents are provided as a guide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dirty="0" smtClean="0"/>
              <a:t>Project Management</a:t>
            </a:r>
          </a:p>
          <a:p>
            <a:r>
              <a:rPr lang="en-US" dirty="0" smtClean="0"/>
              <a:t>Scrum Planning (Demo)</a:t>
            </a:r>
          </a:p>
          <a:p>
            <a:r>
              <a:rPr lang="en-US" dirty="0" smtClean="0">
                <a:solidFill>
                  <a:schemeClr val="accent3"/>
                </a:solidFill>
              </a:rPr>
              <a:t>Traceability and Link Topology</a:t>
            </a:r>
          </a:p>
          <a:p>
            <a:r>
              <a:rPr lang="en-US" dirty="0" smtClean="0"/>
              <a:t>Excel Reporting (Demo)</a:t>
            </a:r>
          </a:p>
          <a:p>
            <a:r>
              <a:rPr lang="en-US" dirty="0" smtClean="0"/>
              <a:t>Dashboard and Ad Hoc Reporting</a:t>
            </a:r>
          </a:p>
          <a:p>
            <a:r>
              <a:rPr lang="en-US" dirty="0" smtClean="0"/>
              <a:t>New Relational Reporting</a:t>
            </a:r>
          </a:p>
          <a:p>
            <a:r>
              <a:rPr lang="en-US" dirty="0" smtClean="0"/>
              <a:t>What to Use</a:t>
            </a:r>
          </a:p>
          <a:p>
            <a:r>
              <a:rPr lang="en-US" dirty="0" smtClean="0"/>
              <a:t>VS2010</a:t>
            </a:r>
            <a:endParaRPr lang="en-US" dirty="0"/>
          </a:p>
          <a:p>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22</a:t>
            </a:fld>
            <a:endParaRPr lang="en-US"/>
          </a:p>
        </p:txBody>
      </p:sp>
      <p:sp>
        <p:nvSpPr>
          <p:cNvPr id="3" name="Rounded Rectangle 2"/>
          <p:cNvSpPr/>
          <p:nvPr/>
        </p:nvSpPr>
        <p:spPr>
          <a:xfrm>
            <a:off x="5410200" y="15240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a:t>User Story</a:t>
            </a:r>
          </a:p>
        </p:txBody>
      </p:sp>
      <p:sp>
        <p:nvSpPr>
          <p:cNvPr id="4" name="Rounded Rectangle 3"/>
          <p:cNvSpPr/>
          <p:nvPr/>
        </p:nvSpPr>
        <p:spPr>
          <a:xfrm>
            <a:off x="914400" y="34290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Test</a:t>
            </a:r>
            <a:endParaRPr lang="en-US" sz="1600" b="1" dirty="0"/>
          </a:p>
        </p:txBody>
      </p:sp>
      <p:sp>
        <p:nvSpPr>
          <p:cNvPr id="5" name="Rounded Rectangle 4"/>
          <p:cNvSpPr/>
          <p:nvPr/>
        </p:nvSpPr>
        <p:spPr>
          <a:xfrm>
            <a:off x="7162800" y="35052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Task</a:t>
            </a:r>
            <a:endParaRPr lang="en-US" sz="1600" b="1" dirty="0"/>
          </a:p>
        </p:txBody>
      </p:sp>
      <p:sp>
        <p:nvSpPr>
          <p:cNvPr id="6" name="Rounded Rectangle 5"/>
          <p:cNvSpPr/>
          <p:nvPr/>
        </p:nvSpPr>
        <p:spPr>
          <a:xfrm>
            <a:off x="3581400" y="34290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Bug</a:t>
            </a:r>
            <a:endParaRPr lang="en-US" sz="1600" b="1" dirty="0"/>
          </a:p>
        </p:txBody>
      </p:sp>
      <p:sp>
        <p:nvSpPr>
          <p:cNvPr id="7" name="Rounded Rectangle 6"/>
          <p:cNvSpPr/>
          <p:nvPr/>
        </p:nvSpPr>
        <p:spPr>
          <a:xfrm>
            <a:off x="3581400" y="50292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Code</a:t>
            </a:r>
            <a:endParaRPr lang="en-US" sz="1600" b="1" dirty="0"/>
          </a:p>
        </p:txBody>
      </p:sp>
      <p:cxnSp>
        <p:nvCxnSpPr>
          <p:cNvPr id="9" name="Shape 8"/>
          <p:cNvCxnSpPr>
            <a:stCxn id="3" idx="3"/>
            <a:endCxn id="5" idx="0"/>
          </p:cNvCxnSpPr>
          <p:nvPr/>
        </p:nvCxnSpPr>
        <p:spPr>
          <a:xfrm>
            <a:off x="6819900" y="1909763"/>
            <a:ext cx="1047750" cy="1595437"/>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hape 12"/>
          <p:cNvCxnSpPr>
            <a:stCxn id="3" idx="2"/>
            <a:endCxn id="6" idx="0"/>
          </p:cNvCxnSpPr>
          <p:nvPr/>
        </p:nvCxnSpPr>
        <p:spPr>
          <a:xfrm rot="5400000">
            <a:off x="4633913" y="1947862"/>
            <a:ext cx="1133475" cy="1828800"/>
          </a:xfrm>
          <a:prstGeom prst="bentConnector3">
            <a:avLst>
              <a:gd name="adj1" fmla="val 50000"/>
            </a:avLst>
          </a:prstGeom>
        </p:spPr>
        <p:style>
          <a:lnRef idx="2">
            <a:schemeClr val="accent2"/>
          </a:lnRef>
          <a:fillRef idx="0">
            <a:schemeClr val="accent2"/>
          </a:fillRef>
          <a:effectRef idx="1">
            <a:schemeClr val="accent2"/>
          </a:effectRef>
          <a:fontRef idx="minor">
            <a:schemeClr val="tx1"/>
          </a:fontRef>
        </p:style>
      </p:cxnSp>
      <p:cxnSp>
        <p:nvCxnSpPr>
          <p:cNvPr id="15" name="Shape 14"/>
          <p:cNvCxnSpPr>
            <a:stCxn id="3" idx="1"/>
            <a:endCxn id="4" idx="0"/>
          </p:cNvCxnSpPr>
          <p:nvPr/>
        </p:nvCxnSpPr>
        <p:spPr>
          <a:xfrm rot="10800000" flipV="1">
            <a:off x="1619250" y="1909762"/>
            <a:ext cx="3790950" cy="1519237"/>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Elbow Connector 17"/>
          <p:cNvCxnSpPr>
            <a:endCxn id="7" idx="1"/>
          </p:cNvCxnSpPr>
          <p:nvPr/>
        </p:nvCxnSpPr>
        <p:spPr>
          <a:xfrm>
            <a:off x="1447800" y="4267200"/>
            <a:ext cx="2133600" cy="1147763"/>
          </a:xfrm>
          <a:prstGeom prst="bentConnector3">
            <a:avLst>
              <a:gd name="adj1" fmla="val 107"/>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1" name="Elbow Connector 20"/>
          <p:cNvCxnSpPr>
            <a:stCxn id="6" idx="2"/>
            <a:endCxn id="7" idx="0"/>
          </p:cNvCxnSpPr>
          <p:nvPr/>
        </p:nvCxnSpPr>
        <p:spPr>
          <a:xfrm rot="5400000">
            <a:off x="3871913" y="4614862"/>
            <a:ext cx="828675" cy="1588"/>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3" name="Shape 22"/>
          <p:cNvCxnSpPr>
            <a:stCxn id="5" idx="2"/>
            <a:endCxn id="7" idx="3"/>
          </p:cNvCxnSpPr>
          <p:nvPr/>
        </p:nvCxnSpPr>
        <p:spPr>
          <a:xfrm rot="5400000">
            <a:off x="5860256" y="3407569"/>
            <a:ext cx="1138238" cy="287655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Traceability for MSF Agile 5.0</a:t>
            </a:r>
            <a:endParaRPr lang="en-US" sz="4000" dirty="0">
              <a:solidFill>
                <a:srgbClr val="D00000"/>
              </a:solidFill>
              <a:latin typeface="+mj-lt"/>
              <a:ea typeface="+mj-ea"/>
              <a:cs typeface="+mj-cs"/>
            </a:endParaRPr>
          </a:p>
        </p:txBody>
      </p:sp>
      <p:sp>
        <p:nvSpPr>
          <p:cNvPr id="25" name="TextBox 24"/>
          <p:cNvSpPr txBox="1"/>
          <p:nvPr/>
        </p:nvSpPr>
        <p:spPr>
          <a:xfrm>
            <a:off x="7086600" y="2895600"/>
            <a:ext cx="1454244" cy="369332"/>
          </a:xfrm>
          <a:prstGeom prst="rect">
            <a:avLst/>
          </a:prstGeom>
          <a:noFill/>
        </p:spPr>
        <p:txBody>
          <a:bodyPr wrap="none" rtlCol="0">
            <a:spAutoFit/>
          </a:bodyPr>
          <a:lstStyle/>
          <a:p>
            <a:r>
              <a:rPr lang="en-US" dirty="0" smtClean="0"/>
              <a:t>Parent/Child</a:t>
            </a:r>
            <a:endParaRPr lang="en-US" dirty="0"/>
          </a:p>
        </p:txBody>
      </p:sp>
      <p:sp>
        <p:nvSpPr>
          <p:cNvPr id="26" name="TextBox 25"/>
          <p:cNvSpPr txBox="1"/>
          <p:nvPr/>
        </p:nvSpPr>
        <p:spPr>
          <a:xfrm>
            <a:off x="3581400" y="2971800"/>
            <a:ext cx="979755" cy="369332"/>
          </a:xfrm>
          <a:prstGeom prst="rect">
            <a:avLst/>
          </a:prstGeom>
          <a:noFill/>
        </p:spPr>
        <p:txBody>
          <a:bodyPr wrap="none" rtlCol="0">
            <a:spAutoFit/>
          </a:bodyPr>
          <a:lstStyle/>
          <a:p>
            <a:r>
              <a:rPr lang="en-US" dirty="0" smtClean="0"/>
              <a:t>Related</a:t>
            </a:r>
            <a:endParaRPr lang="en-US" dirty="0"/>
          </a:p>
        </p:txBody>
      </p:sp>
      <p:sp>
        <p:nvSpPr>
          <p:cNvPr id="27" name="TextBox 26"/>
          <p:cNvSpPr txBox="1"/>
          <p:nvPr/>
        </p:nvSpPr>
        <p:spPr>
          <a:xfrm>
            <a:off x="914400" y="2133600"/>
            <a:ext cx="1800621" cy="369332"/>
          </a:xfrm>
          <a:prstGeom prst="rect">
            <a:avLst/>
          </a:prstGeom>
          <a:noFill/>
        </p:spPr>
        <p:txBody>
          <a:bodyPr wrap="none" rtlCol="0">
            <a:spAutoFit/>
          </a:bodyPr>
          <a:lstStyle/>
          <a:p>
            <a:r>
              <a:rPr lang="en-US" dirty="0" smtClean="0"/>
              <a:t>Tests/Tested By</a:t>
            </a:r>
            <a:endParaRPr lang="en-US" dirty="0"/>
          </a:p>
        </p:txBody>
      </p:sp>
      <p:sp>
        <p:nvSpPr>
          <p:cNvPr id="29" name="TextBox 28"/>
          <p:cNvSpPr txBox="1"/>
          <p:nvPr/>
        </p:nvSpPr>
        <p:spPr>
          <a:xfrm>
            <a:off x="3505200" y="4419600"/>
            <a:ext cx="1518364" cy="369332"/>
          </a:xfrm>
          <a:prstGeom prst="rect">
            <a:avLst/>
          </a:prstGeom>
          <a:noFill/>
        </p:spPr>
        <p:txBody>
          <a:bodyPr wrap="none" rtlCol="0">
            <a:spAutoFit/>
          </a:bodyPr>
          <a:lstStyle/>
          <a:p>
            <a:r>
              <a:rPr lang="en-US" dirty="0" smtClean="0"/>
              <a:t>Change Sets</a:t>
            </a:r>
            <a:endParaRPr lang="en-US" dirty="0"/>
          </a:p>
        </p:txBody>
      </p:sp>
      <p:sp>
        <p:nvSpPr>
          <p:cNvPr id="31" name="TextBox 30"/>
          <p:cNvSpPr txBox="1"/>
          <p:nvPr/>
        </p:nvSpPr>
        <p:spPr>
          <a:xfrm>
            <a:off x="7086600" y="4495800"/>
            <a:ext cx="1518364" cy="369332"/>
          </a:xfrm>
          <a:prstGeom prst="rect">
            <a:avLst/>
          </a:prstGeom>
          <a:noFill/>
        </p:spPr>
        <p:txBody>
          <a:bodyPr wrap="none" rtlCol="0">
            <a:spAutoFit/>
          </a:bodyPr>
          <a:lstStyle/>
          <a:p>
            <a:r>
              <a:rPr lang="en-US" dirty="0" smtClean="0"/>
              <a:t>Change Sets</a:t>
            </a:r>
            <a:endParaRPr lang="en-US" dirty="0"/>
          </a:p>
        </p:txBody>
      </p:sp>
      <p:sp>
        <p:nvSpPr>
          <p:cNvPr id="33" name="TextBox 32"/>
          <p:cNvSpPr txBox="1"/>
          <p:nvPr/>
        </p:nvSpPr>
        <p:spPr>
          <a:xfrm>
            <a:off x="762000" y="4419600"/>
            <a:ext cx="1800493" cy="369332"/>
          </a:xfrm>
          <a:prstGeom prst="rect">
            <a:avLst/>
          </a:prstGeom>
          <a:noFill/>
        </p:spPr>
        <p:txBody>
          <a:bodyPr wrap="none" rtlCol="0">
            <a:spAutoFit/>
          </a:bodyPr>
          <a:lstStyle/>
          <a:p>
            <a:r>
              <a:rPr lang="en-US" dirty="0" smtClean="0"/>
              <a:t>Code Coverage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par>
                          <p:cTn id="13" fill="hold">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ox(in)">
                                      <p:cBhvr>
                                        <p:cTn id="21" dur="500"/>
                                        <p:tgtEl>
                                          <p:spTgt spid="15"/>
                                        </p:tgtEl>
                                      </p:cBhvr>
                                    </p:animEffect>
                                  </p:childTnLst>
                                </p:cTn>
                              </p:par>
                            </p:childTnLst>
                          </p:cTn>
                        </p:par>
                        <p:par>
                          <p:cTn id="22" fill="hold">
                            <p:stCondLst>
                              <p:cond delay="500"/>
                            </p:stCondLst>
                            <p:childTnLst>
                              <p:par>
                                <p:cTn id="23" presetID="4"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ox(in)">
                                      <p:cBhvr>
                                        <p:cTn id="25" dur="1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ox(in)">
                                      <p:cBhvr>
                                        <p:cTn id="30" dur="500"/>
                                        <p:tgtEl>
                                          <p:spTgt spid="13"/>
                                        </p:tgtEl>
                                      </p:cBhvr>
                                    </p:animEffect>
                                  </p:childTnLst>
                                </p:cTn>
                              </p:par>
                            </p:childTnLst>
                          </p:cTn>
                        </p:par>
                        <p:par>
                          <p:cTn id="31" fill="hold">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box(in)">
                                      <p:cBhvr>
                                        <p:cTn id="34" dur="1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box(in)">
                                      <p:cBhvr>
                                        <p:cTn id="39" dur="500"/>
                                        <p:tgtEl>
                                          <p:spTgt spid="23"/>
                                        </p:tgtEl>
                                      </p:cBhvr>
                                    </p:animEffect>
                                  </p:childTnLst>
                                </p:cTn>
                              </p:par>
                            </p:childTnLst>
                          </p:cTn>
                        </p:par>
                        <p:par>
                          <p:cTn id="40" fill="hold">
                            <p:stCondLst>
                              <p:cond delay="500"/>
                            </p:stCondLst>
                            <p:childTnLst>
                              <p:par>
                                <p:cTn id="41" presetID="4" presetClass="entr" presetSubtype="16"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box(in)">
                                      <p:cBhvr>
                                        <p:cTn id="43" dur="500"/>
                                        <p:tgtEl>
                                          <p:spTgt spid="21"/>
                                        </p:tgtEl>
                                      </p:cBhvr>
                                    </p:animEffect>
                                  </p:childTnLst>
                                </p:cTn>
                              </p:par>
                              <p:par>
                                <p:cTn id="44" presetID="4" presetClass="entr" presetSubtype="16"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ox(in)">
                                      <p:cBhvr>
                                        <p:cTn id="46" dur="1000"/>
                                        <p:tgtEl>
                                          <p:spTgt spid="7"/>
                                        </p:tgtEl>
                                      </p:cBhvr>
                                    </p:animEffect>
                                  </p:childTnLst>
                                </p:cTn>
                              </p:par>
                              <p:par>
                                <p:cTn id="47" presetID="4" presetClass="entr" presetSubtype="16"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ox(in)">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ox(i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4" presetClass="entr" presetSubtype="16"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box(in)">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ox(in)">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4" presetClass="entr" presetSubtype="16"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ox(in)">
                                      <p:cBhvr>
                                        <p:cTn id="69" dur="500"/>
                                        <p:tgtEl>
                                          <p:spTgt spid="29"/>
                                        </p:tgtEl>
                                      </p:cBhvr>
                                    </p:animEffect>
                                  </p:childTnLst>
                                </p:cTn>
                              </p:par>
                              <p:par>
                                <p:cTn id="70" presetID="4" presetClass="entr" presetSubtype="16"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box(in)">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ox(in)">
                                      <p:cBhvr>
                                        <p:cTn id="7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25" grpId="0"/>
      <p:bldP spid="26" grpId="0"/>
      <p:bldP spid="27" grpId="0"/>
      <p:bldP spid="29" grpId="0"/>
      <p:bldP spid="31"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23</a:t>
            </a:fld>
            <a:endParaRPr lang="en-US"/>
          </a:p>
        </p:txBody>
      </p:sp>
      <p:sp>
        <p:nvSpPr>
          <p:cNvPr id="24"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Traceability for MSF CMMI 5.0</a:t>
            </a:r>
            <a:endParaRPr lang="en-US" sz="4000" dirty="0">
              <a:solidFill>
                <a:srgbClr val="D00000"/>
              </a:solidFill>
              <a:latin typeface="+mj-lt"/>
              <a:ea typeface="+mj-ea"/>
              <a:cs typeface="+mj-cs"/>
            </a:endParaRPr>
          </a:p>
        </p:txBody>
      </p:sp>
      <p:sp>
        <p:nvSpPr>
          <p:cNvPr id="53" name="Rounded Rectangle 52"/>
          <p:cNvSpPr/>
          <p:nvPr/>
        </p:nvSpPr>
        <p:spPr>
          <a:xfrm>
            <a:off x="5410200" y="15240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a:t>User Story</a:t>
            </a:r>
          </a:p>
        </p:txBody>
      </p:sp>
      <p:sp>
        <p:nvSpPr>
          <p:cNvPr id="54" name="Rounded Rectangle 53"/>
          <p:cNvSpPr/>
          <p:nvPr/>
        </p:nvSpPr>
        <p:spPr>
          <a:xfrm>
            <a:off x="914400" y="34290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Test</a:t>
            </a:r>
            <a:endParaRPr lang="en-US" sz="1600" b="1" dirty="0"/>
          </a:p>
        </p:txBody>
      </p:sp>
      <p:sp>
        <p:nvSpPr>
          <p:cNvPr id="55" name="Rounded Rectangle 54"/>
          <p:cNvSpPr/>
          <p:nvPr/>
        </p:nvSpPr>
        <p:spPr>
          <a:xfrm>
            <a:off x="7162800" y="35052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Task</a:t>
            </a:r>
            <a:endParaRPr lang="en-US" sz="1600" b="1" dirty="0"/>
          </a:p>
        </p:txBody>
      </p:sp>
      <p:sp>
        <p:nvSpPr>
          <p:cNvPr id="56" name="Rounded Rectangle 55"/>
          <p:cNvSpPr/>
          <p:nvPr/>
        </p:nvSpPr>
        <p:spPr>
          <a:xfrm>
            <a:off x="3581400" y="34290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Bug</a:t>
            </a:r>
            <a:endParaRPr lang="en-US" sz="1600" b="1" dirty="0"/>
          </a:p>
        </p:txBody>
      </p:sp>
      <p:sp>
        <p:nvSpPr>
          <p:cNvPr id="57" name="Rounded Rectangle 56"/>
          <p:cNvSpPr/>
          <p:nvPr/>
        </p:nvSpPr>
        <p:spPr>
          <a:xfrm>
            <a:off x="3581400" y="5029200"/>
            <a:ext cx="14097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Code</a:t>
            </a:r>
            <a:endParaRPr lang="en-US" sz="1600" b="1" dirty="0"/>
          </a:p>
        </p:txBody>
      </p:sp>
      <p:cxnSp>
        <p:nvCxnSpPr>
          <p:cNvPr id="58" name="Shape 57"/>
          <p:cNvCxnSpPr>
            <a:stCxn id="53" idx="3"/>
            <a:endCxn id="55" idx="0"/>
          </p:cNvCxnSpPr>
          <p:nvPr/>
        </p:nvCxnSpPr>
        <p:spPr>
          <a:xfrm>
            <a:off x="6819900" y="1909763"/>
            <a:ext cx="1047750" cy="1595437"/>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hape 12"/>
          <p:cNvCxnSpPr>
            <a:stCxn id="53" idx="2"/>
            <a:endCxn id="56" idx="0"/>
          </p:cNvCxnSpPr>
          <p:nvPr/>
        </p:nvCxnSpPr>
        <p:spPr>
          <a:xfrm rot="5400000">
            <a:off x="4633913" y="1947862"/>
            <a:ext cx="1133475" cy="1828800"/>
          </a:xfrm>
          <a:prstGeom prst="bentConnector3">
            <a:avLst>
              <a:gd name="adj1" fmla="val 50000"/>
            </a:avLst>
          </a:prstGeom>
        </p:spPr>
        <p:style>
          <a:lnRef idx="2">
            <a:schemeClr val="accent2"/>
          </a:lnRef>
          <a:fillRef idx="0">
            <a:schemeClr val="accent2"/>
          </a:fillRef>
          <a:effectRef idx="1">
            <a:schemeClr val="accent2"/>
          </a:effectRef>
          <a:fontRef idx="minor">
            <a:schemeClr val="tx1"/>
          </a:fontRef>
        </p:style>
      </p:cxnSp>
      <p:cxnSp>
        <p:nvCxnSpPr>
          <p:cNvPr id="60" name="Shape 59"/>
          <p:cNvCxnSpPr>
            <a:stCxn id="53" idx="1"/>
            <a:endCxn id="54" idx="0"/>
          </p:cNvCxnSpPr>
          <p:nvPr/>
        </p:nvCxnSpPr>
        <p:spPr>
          <a:xfrm rot="10800000" flipV="1">
            <a:off x="1619250" y="1909762"/>
            <a:ext cx="3790950" cy="1519237"/>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1" name="Elbow Connector 60"/>
          <p:cNvCxnSpPr>
            <a:endCxn id="57" idx="1"/>
          </p:cNvCxnSpPr>
          <p:nvPr/>
        </p:nvCxnSpPr>
        <p:spPr>
          <a:xfrm>
            <a:off x="1447800" y="4267200"/>
            <a:ext cx="2133600" cy="1147763"/>
          </a:xfrm>
          <a:prstGeom prst="bentConnector3">
            <a:avLst>
              <a:gd name="adj1" fmla="val 107"/>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2" name="Elbow Connector 61"/>
          <p:cNvCxnSpPr>
            <a:stCxn id="56" idx="2"/>
            <a:endCxn id="57" idx="0"/>
          </p:cNvCxnSpPr>
          <p:nvPr/>
        </p:nvCxnSpPr>
        <p:spPr>
          <a:xfrm rot="5400000">
            <a:off x="3871913" y="4614862"/>
            <a:ext cx="828675" cy="1588"/>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cxnSp>
        <p:nvCxnSpPr>
          <p:cNvPr id="63" name="Shape 62"/>
          <p:cNvCxnSpPr>
            <a:stCxn id="55" idx="2"/>
            <a:endCxn id="57" idx="3"/>
          </p:cNvCxnSpPr>
          <p:nvPr/>
        </p:nvCxnSpPr>
        <p:spPr>
          <a:xfrm rot="5400000">
            <a:off x="5860256" y="3407569"/>
            <a:ext cx="1138238" cy="2876550"/>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64" name="TextBox 63"/>
          <p:cNvSpPr txBox="1"/>
          <p:nvPr/>
        </p:nvSpPr>
        <p:spPr>
          <a:xfrm>
            <a:off x="7086600" y="2895600"/>
            <a:ext cx="1454244" cy="369332"/>
          </a:xfrm>
          <a:prstGeom prst="rect">
            <a:avLst/>
          </a:prstGeom>
          <a:noFill/>
        </p:spPr>
        <p:txBody>
          <a:bodyPr wrap="none" rtlCol="0">
            <a:spAutoFit/>
          </a:bodyPr>
          <a:lstStyle/>
          <a:p>
            <a:r>
              <a:rPr lang="en-US" dirty="0" smtClean="0"/>
              <a:t>Parent/Child</a:t>
            </a:r>
            <a:endParaRPr lang="en-US" dirty="0"/>
          </a:p>
        </p:txBody>
      </p:sp>
      <p:sp>
        <p:nvSpPr>
          <p:cNvPr id="65" name="TextBox 64"/>
          <p:cNvSpPr txBox="1"/>
          <p:nvPr/>
        </p:nvSpPr>
        <p:spPr>
          <a:xfrm>
            <a:off x="3581400" y="2971800"/>
            <a:ext cx="979755" cy="369332"/>
          </a:xfrm>
          <a:prstGeom prst="rect">
            <a:avLst/>
          </a:prstGeom>
          <a:noFill/>
        </p:spPr>
        <p:txBody>
          <a:bodyPr wrap="none" rtlCol="0">
            <a:spAutoFit/>
          </a:bodyPr>
          <a:lstStyle/>
          <a:p>
            <a:r>
              <a:rPr lang="en-US" dirty="0" smtClean="0"/>
              <a:t>Related</a:t>
            </a:r>
            <a:endParaRPr lang="en-US" dirty="0"/>
          </a:p>
        </p:txBody>
      </p:sp>
      <p:sp>
        <p:nvSpPr>
          <p:cNvPr id="66" name="TextBox 65"/>
          <p:cNvSpPr txBox="1"/>
          <p:nvPr/>
        </p:nvSpPr>
        <p:spPr>
          <a:xfrm>
            <a:off x="914400" y="2133600"/>
            <a:ext cx="1800621" cy="369332"/>
          </a:xfrm>
          <a:prstGeom prst="rect">
            <a:avLst/>
          </a:prstGeom>
          <a:noFill/>
        </p:spPr>
        <p:txBody>
          <a:bodyPr wrap="none" rtlCol="0">
            <a:spAutoFit/>
          </a:bodyPr>
          <a:lstStyle/>
          <a:p>
            <a:r>
              <a:rPr lang="en-US" dirty="0" smtClean="0"/>
              <a:t>Tests/Tested By</a:t>
            </a:r>
            <a:endParaRPr lang="en-US" dirty="0"/>
          </a:p>
        </p:txBody>
      </p:sp>
      <p:sp>
        <p:nvSpPr>
          <p:cNvPr id="67" name="TextBox 66"/>
          <p:cNvSpPr txBox="1"/>
          <p:nvPr/>
        </p:nvSpPr>
        <p:spPr>
          <a:xfrm>
            <a:off x="3505200" y="4419600"/>
            <a:ext cx="1518364" cy="369332"/>
          </a:xfrm>
          <a:prstGeom prst="rect">
            <a:avLst/>
          </a:prstGeom>
          <a:noFill/>
        </p:spPr>
        <p:txBody>
          <a:bodyPr wrap="none" rtlCol="0">
            <a:spAutoFit/>
          </a:bodyPr>
          <a:lstStyle/>
          <a:p>
            <a:r>
              <a:rPr lang="en-US" dirty="0" smtClean="0"/>
              <a:t>Change Sets</a:t>
            </a:r>
            <a:endParaRPr lang="en-US" dirty="0"/>
          </a:p>
        </p:txBody>
      </p:sp>
      <p:sp>
        <p:nvSpPr>
          <p:cNvPr id="68" name="TextBox 67"/>
          <p:cNvSpPr txBox="1"/>
          <p:nvPr/>
        </p:nvSpPr>
        <p:spPr>
          <a:xfrm>
            <a:off x="7086600" y="4495800"/>
            <a:ext cx="1518364" cy="369332"/>
          </a:xfrm>
          <a:prstGeom prst="rect">
            <a:avLst/>
          </a:prstGeom>
          <a:noFill/>
        </p:spPr>
        <p:txBody>
          <a:bodyPr wrap="none" rtlCol="0">
            <a:spAutoFit/>
          </a:bodyPr>
          <a:lstStyle/>
          <a:p>
            <a:r>
              <a:rPr lang="en-US" dirty="0" smtClean="0"/>
              <a:t>Change Sets</a:t>
            </a:r>
            <a:endParaRPr lang="en-US" dirty="0"/>
          </a:p>
        </p:txBody>
      </p:sp>
      <p:sp>
        <p:nvSpPr>
          <p:cNvPr id="69" name="TextBox 68"/>
          <p:cNvSpPr txBox="1"/>
          <p:nvPr/>
        </p:nvSpPr>
        <p:spPr>
          <a:xfrm>
            <a:off x="762000" y="4419600"/>
            <a:ext cx="1800493" cy="369332"/>
          </a:xfrm>
          <a:prstGeom prst="rect">
            <a:avLst/>
          </a:prstGeom>
          <a:noFill/>
        </p:spPr>
        <p:txBody>
          <a:bodyPr wrap="none" rtlCol="0">
            <a:spAutoFit/>
          </a:bodyPr>
          <a:lstStyle/>
          <a:p>
            <a:r>
              <a:rPr lang="en-US" dirty="0" smtClean="0"/>
              <a:t>Code Coverage</a:t>
            </a:r>
            <a:endParaRPr lang="en-US" dirty="0"/>
          </a:p>
        </p:txBody>
      </p:sp>
      <p:sp>
        <p:nvSpPr>
          <p:cNvPr id="70" name="Rounded Rectangle 69"/>
          <p:cNvSpPr/>
          <p:nvPr/>
        </p:nvSpPr>
        <p:spPr>
          <a:xfrm>
            <a:off x="5334000" y="1524000"/>
            <a:ext cx="1600200" cy="7715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Requirement</a:t>
            </a:r>
            <a:endParaRPr lang="en-US" sz="1600" b="1" dirty="0"/>
          </a:p>
        </p:txBody>
      </p:sp>
      <p:cxnSp>
        <p:nvCxnSpPr>
          <p:cNvPr id="72" name="Shape 71"/>
          <p:cNvCxnSpPr>
            <a:stCxn id="55" idx="1"/>
          </p:cNvCxnSpPr>
          <p:nvPr/>
        </p:nvCxnSpPr>
        <p:spPr>
          <a:xfrm rot="10800000" flipH="1">
            <a:off x="7162800" y="3429001"/>
            <a:ext cx="76200" cy="461963"/>
          </a:xfrm>
          <a:prstGeom prst="bentConnector4">
            <a:avLst>
              <a:gd name="adj1" fmla="val -676120"/>
              <a:gd name="adj2" fmla="val 139022"/>
            </a:avLst>
          </a:prstGeom>
          <a:ln>
            <a:tailEnd type="arrow"/>
          </a:ln>
        </p:spPr>
        <p:style>
          <a:lnRef idx="2">
            <a:schemeClr val="accent2"/>
          </a:lnRef>
          <a:fillRef idx="0">
            <a:schemeClr val="accent2"/>
          </a:fillRef>
          <a:effectRef idx="1">
            <a:schemeClr val="accent2"/>
          </a:effectRef>
          <a:fontRef idx="minor">
            <a:schemeClr val="tx1"/>
          </a:fontRef>
        </p:style>
      </p:cxnSp>
      <p:sp>
        <p:nvSpPr>
          <p:cNvPr id="75" name="TextBox 74"/>
          <p:cNvSpPr txBox="1"/>
          <p:nvPr/>
        </p:nvSpPr>
        <p:spPr>
          <a:xfrm>
            <a:off x="5486400" y="3352800"/>
            <a:ext cx="1544012" cy="646331"/>
          </a:xfrm>
          <a:prstGeom prst="rect">
            <a:avLst/>
          </a:prstGeom>
          <a:noFill/>
        </p:spPr>
        <p:txBody>
          <a:bodyPr wrap="none" rtlCol="0">
            <a:spAutoFit/>
          </a:bodyPr>
          <a:lstStyle/>
          <a:p>
            <a:r>
              <a:rPr lang="en-US" dirty="0" smtClean="0"/>
              <a:t>Predecessor/</a:t>
            </a:r>
          </a:p>
          <a:p>
            <a:r>
              <a:rPr lang="en-US" dirty="0" smtClean="0"/>
              <a:t>Successor</a:t>
            </a:r>
            <a:endParaRPr lang="en-US" dirty="0"/>
          </a:p>
        </p:txBody>
      </p:sp>
      <p:sp>
        <p:nvSpPr>
          <p:cNvPr id="76" name="Rounded Rectangle 75"/>
          <p:cNvSpPr/>
          <p:nvPr/>
        </p:nvSpPr>
        <p:spPr>
          <a:xfrm>
            <a:off x="304800" y="914400"/>
            <a:ext cx="1981200" cy="69532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600" b="1" dirty="0" smtClean="0"/>
              <a:t>Change Request</a:t>
            </a:r>
            <a:endParaRPr lang="en-US" sz="1600" b="1" dirty="0"/>
          </a:p>
        </p:txBody>
      </p:sp>
      <p:cxnSp>
        <p:nvCxnSpPr>
          <p:cNvPr id="81" name="Shape 80"/>
          <p:cNvCxnSpPr>
            <a:stCxn id="76" idx="3"/>
            <a:endCxn id="70" idx="0"/>
          </p:cNvCxnSpPr>
          <p:nvPr/>
        </p:nvCxnSpPr>
        <p:spPr>
          <a:xfrm>
            <a:off x="2286000" y="1262063"/>
            <a:ext cx="3848100" cy="261937"/>
          </a:xfrm>
          <a:prstGeom prst="bentConnector2">
            <a:avLst/>
          </a:prstGeom>
          <a:ln>
            <a:tailEnd type="arrow"/>
          </a:ln>
        </p:spPr>
        <p:style>
          <a:lnRef idx="2">
            <a:schemeClr val="accent2"/>
          </a:lnRef>
          <a:fillRef idx="0">
            <a:schemeClr val="accent2"/>
          </a:fillRef>
          <a:effectRef idx="1">
            <a:schemeClr val="accent2"/>
          </a:effectRef>
          <a:fontRef idx="minor">
            <a:schemeClr val="tx1"/>
          </a:fontRef>
        </p:style>
      </p:cxnSp>
      <p:sp>
        <p:nvSpPr>
          <p:cNvPr id="82" name="TextBox 81"/>
          <p:cNvSpPr txBox="1"/>
          <p:nvPr/>
        </p:nvSpPr>
        <p:spPr>
          <a:xfrm>
            <a:off x="2667000" y="1295400"/>
            <a:ext cx="2176943" cy="369332"/>
          </a:xfrm>
          <a:prstGeom prst="rect">
            <a:avLst/>
          </a:prstGeom>
          <a:noFill/>
        </p:spPr>
        <p:txBody>
          <a:bodyPr wrap="none" rtlCol="0">
            <a:spAutoFit/>
          </a:bodyPr>
          <a:lstStyle/>
          <a:p>
            <a:r>
              <a:rPr lang="en-US" dirty="0" smtClean="0"/>
              <a:t>Affects/ Affected By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3"/>
                                        </p:tgtEl>
                                      </p:cBhvr>
                                    </p:animEffect>
                                    <p:set>
                                      <p:cBhvr>
                                        <p:cTn id="7" dur="1" fill="hold">
                                          <p:stCondLst>
                                            <p:cond delay="499"/>
                                          </p:stCondLst>
                                        </p:cTn>
                                        <p:tgtEl>
                                          <p:spTgt spid="53"/>
                                        </p:tgtEl>
                                        <p:attrNameLst>
                                          <p:attrName>style.visibility</p:attrName>
                                        </p:attrNameLst>
                                      </p:cBhvr>
                                      <p:to>
                                        <p:strVal val="hidden"/>
                                      </p:to>
                                    </p:set>
                                  </p:childTnLst>
                                </p:cTn>
                              </p:par>
                              <p:par>
                                <p:cTn id="8" presetID="3" presetClass="entr" presetSubtype="1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blinds(horizontal)">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box(in)">
                                      <p:cBhvr>
                                        <p:cTn id="15" dur="500"/>
                                        <p:tgtEl>
                                          <p:spTgt spid="72"/>
                                        </p:tgtEl>
                                      </p:cBhvr>
                                    </p:animEffect>
                                  </p:childTnLst>
                                </p:cTn>
                              </p:par>
                            </p:childTnLst>
                          </p:cTn>
                        </p:par>
                        <p:par>
                          <p:cTn id="16" fill="hold">
                            <p:stCondLst>
                              <p:cond delay="500"/>
                            </p:stCondLst>
                            <p:childTnLst>
                              <p:par>
                                <p:cTn id="17" presetID="4" presetClass="entr" presetSubtype="16"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box(in)">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box(in)">
                                      <p:cBhvr>
                                        <p:cTn id="24" dur="500"/>
                                        <p:tgtEl>
                                          <p:spTgt spid="76"/>
                                        </p:tgtEl>
                                      </p:cBhvr>
                                    </p:animEffect>
                                  </p:childTnLst>
                                </p:cTn>
                              </p:par>
                              <p:par>
                                <p:cTn id="25" presetID="4" presetClass="entr" presetSubtype="16"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box(in)">
                                      <p:cBhvr>
                                        <p:cTn id="27" dur="500"/>
                                        <p:tgtEl>
                                          <p:spTgt spid="81"/>
                                        </p:tgtEl>
                                      </p:cBhvr>
                                    </p:animEffect>
                                  </p:childTnLst>
                                </p:cTn>
                              </p:par>
                            </p:childTnLst>
                          </p:cTn>
                        </p:par>
                        <p:par>
                          <p:cTn id="28" fill="hold">
                            <p:stCondLst>
                              <p:cond delay="500"/>
                            </p:stCondLst>
                            <p:childTnLst>
                              <p:par>
                                <p:cTn id="29" presetID="4" presetClass="entr" presetSubtype="16" fill="hold" grpId="0"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box(in)">
                                      <p:cBhvr>
                                        <p:cTn id="3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0" grpId="0" animBg="1"/>
      <p:bldP spid="75" grpId="0"/>
      <p:bldP spid="76" grpId="0" animBg="1"/>
      <p:bldP spid="8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24</a:t>
            </a:fld>
            <a:endParaRPr lang="en-US"/>
          </a:p>
        </p:txBody>
      </p:sp>
      <p:sp>
        <p:nvSpPr>
          <p:cNvPr id="3" name="Title 4"/>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Link Topology Types</a:t>
            </a:r>
            <a:endParaRPr lang="en-US" sz="4000" dirty="0">
              <a:solidFill>
                <a:srgbClr val="D00000"/>
              </a:solidFill>
              <a:latin typeface="+mj-lt"/>
              <a:ea typeface="+mj-ea"/>
              <a:cs typeface="+mj-cs"/>
            </a:endParaRPr>
          </a:p>
        </p:txBody>
      </p:sp>
      <p:pic>
        <p:nvPicPr>
          <p:cNvPr id="4" name="Picture 2" descr="Topology of Network Links"/>
          <p:cNvPicPr>
            <a:picLocks noChangeAspect="1" noChangeArrowheads="1"/>
          </p:cNvPicPr>
          <p:nvPr/>
        </p:nvPicPr>
        <p:blipFill>
          <a:blip r:embed="rId2" cstate="print"/>
          <a:srcRect/>
          <a:stretch>
            <a:fillRect/>
          </a:stretch>
        </p:blipFill>
        <p:spPr bwMode="auto">
          <a:xfrm>
            <a:off x="609600" y="1524000"/>
            <a:ext cx="3259219" cy="1752600"/>
          </a:xfrm>
          <a:prstGeom prst="rect">
            <a:avLst/>
          </a:prstGeom>
          <a:noFill/>
        </p:spPr>
      </p:pic>
      <p:pic>
        <p:nvPicPr>
          <p:cNvPr id="5" name="Picture 4" descr="Topology of Directed Network Links"/>
          <p:cNvPicPr>
            <a:picLocks noChangeAspect="1" noChangeArrowheads="1"/>
          </p:cNvPicPr>
          <p:nvPr/>
        </p:nvPicPr>
        <p:blipFill>
          <a:blip r:embed="rId3" cstate="print"/>
          <a:srcRect/>
          <a:stretch>
            <a:fillRect/>
          </a:stretch>
        </p:blipFill>
        <p:spPr bwMode="auto">
          <a:xfrm>
            <a:off x="4800600" y="1524000"/>
            <a:ext cx="3276600" cy="1752600"/>
          </a:xfrm>
          <a:prstGeom prst="rect">
            <a:avLst/>
          </a:prstGeom>
          <a:noFill/>
        </p:spPr>
      </p:pic>
      <p:sp>
        <p:nvSpPr>
          <p:cNvPr id="6" name="Textfeld 5"/>
          <p:cNvSpPr txBox="1"/>
          <p:nvPr/>
        </p:nvSpPr>
        <p:spPr>
          <a:xfrm>
            <a:off x="685800" y="3505200"/>
            <a:ext cx="1752600" cy="369332"/>
          </a:xfrm>
          <a:prstGeom prst="rect">
            <a:avLst/>
          </a:prstGeom>
          <a:noFill/>
        </p:spPr>
        <p:txBody>
          <a:bodyPr wrap="square" rtlCol="0">
            <a:spAutoFit/>
          </a:bodyPr>
          <a:lstStyle/>
          <a:p>
            <a:r>
              <a:rPr lang="en-US" dirty="0" smtClean="0"/>
              <a:t>Dependency</a:t>
            </a:r>
            <a:endParaRPr lang="en-US" dirty="0"/>
          </a:p>
        </p:txBody>
      </p:sp>
      <p:sp>
        <p:nvSpPr>
          <p:cNvPr id="7" name="Textfeld 6"/>
          <p:cNvSpPr txBox="1"/>
          <p:nvPr/>
        </p:nvSpPr>
        <p:spPr>
          <a:xfrm>
            <a:off x="609600" y="1143000"/>
            <a:ext cx="1371600" cy="369332"/>
          </a:xfrm>
          <a:prstGeom prst="rect">
            <a:avLst/>
          </a:prstGeom>
          <a:noFill/>
        </p:spPr>
        <p:txBody>
          <a:bodyPr wrap="square" rtlCol="0">
            <a:spAutoFit/>
          </a:bodyPr>
          <a:lstStyle/>
          <a:p>
            <a:r>
              <a:rPr lang="en-US" dirty="0" smtClean="0"/>
              <a:t>Network</a:t>
            </a:r>
            <a:endParaRPr lang="en-US" dirty="0"/>
          </a:p>
        </p:txBody>
      </p:sp>
      <p:sp>
        <p:nvSpPr>
          <p:cNvPr id="8" name="Textfeld 7"/>
          <p:cNvSpPr txBox="1"/>
          <p:nvPr/>
        </p:nvSpPr>
        <p:spPr>
          <a:xfrm>
            <a:off x="4800600" y="1143000"/>
            <a:ext cx="2286000" cy="369332"/>
          </a:xfrm>
          <a:prstGeom prst="rect">
            <a:avLst/>
          </a:prstGeom>
          <a:noFill/>
        </p:spPr>
        <p:txBody>
          <a:bodyPr wrap="square" rtlCol="0">
            <a:spAutoFit/>
          </a:bodyPr>
          <a:lstStyle/>
          <a:p>
            <a:r>
              <a:rPr lang="en-US" dirty="0" smtClean="0"/>
              <a:t>Directed Network</a:t>
            </a:r>
            <a:endParaRPr lang="en-US" dirty="0"/>
          </a:p>
        </p:txBody>
      </p:sp>
      <p:pic>
        <p:nvPicPr>
          <p:cNvPr id="9" name="Picture 6" descr="Topology of Dependency Links"/>
          <p:cNvPicPr>
            <a:picLocks noChangeAspect="1" noChangeArrowheads="1"/>
          </p:cNvPicPr>
          <p:nvPr/>
        </p:nvPicPr>
        <p:blipFill>
          <a:blip r:embed="rId4" cstate="print"/>
          <a:srcRect/>
          <a:stretch>
            <a:fillRect/>
          </a:stretch>
        </p:blipFill>
        <p:spPr bwMode="auto">
          <a:xfrm>
            <a:off x="609600" y="4038600"/>
            <a:ext cx="3276600" cy="2503926"/>
          </a:xfrm>
          <a:prstGeom prst="rect">
            <a:avLst/>
          </a:prstGeom>
          <a:noFill/>
        </p:spPr>
      </p:pic>
      <p:pic>
        <p:nvPicPr>
          <p:cNvPr id="10" name="Picture 8" descr="Topology of Tree Links"/>
          <p:cNvPicPr>
            <a:picLocks noChangeAspect="1" noChangeArrowheads="1"/>
          </p:cNvPicPr>
          <p:nvPr/>
        </p:nvPicPr>
        <p:blipFill>
          <a:blip r:embed="rId5" cstate="print"/>
          <a:srcRect/>
          <a:stretch>
            <a:fillRect/>
          </a:stretch>
        </p:blipFill>
        <p:spPr bwMode="auto">
          <a:xfrm>
            <a:off x="4800600" y="4038600"/>
            <a:ext cx="3276600" cy="2514600"/>
          </a:xfrm>
          <a:prstGeom prst="rect">
            <a:avLst/>
          </a:prstGeom>
          <a:noFill/>
        </p:spPr>
      </p:pic>
      <p:sp>
        <p:nvSpPr>
          <p:cNvPr id="11" name="Textfeld 11"/>
          <p:cNvSpPr txBox="1"/>
          <p:nvPr/>
        </p:nvSpPr>
        <p:spPr>
          <a:xfrm>
            <a:off x="4800600" y="3657600"/>
            <a:ext cx="1752600" cy="369332"/>
          </a:xfrm>
          <a:prstGeom prst="rect">
            <a:avLst/>
          </a:prstGeom>
          <a:noFill/>
        </p:spPr>
        <p:txBody>
          <a:bodyPr wrap="square" rtlCol="0">
            <a:spAutoFit/>
          </a:bodyPr>
          <a:lstStyle/>
          <a:p>
            <a:r>
              <a:rPr lang="en-US" dirty="0" smtClean="0"/>
              <a:t>Tree</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dirty="0" smtClean="0"/>
              <a:t>Project Management</a:t>
            </a:r>
          </a:p>
          <a:p>
            <a:r>
              <a:rPr lang="en-US" dirty="0" smtClean="0"/>
              <a:t>Scrum Planning (Demo)</a:t>
            </a:r>
          </a:p>
          <a:p>
            <a:r>
              <a:rPr lang="en-US" dirty="0" smtClean="0"/>
              <a:t>Traceability and Link Topology</a:t>
            </a:r>
          </a:p>
          <a:p>
            <a:r>
              <a:rPr lang="en-US" dirty="0" smtClean="0">
                <a:solidFill>
                  <a:schemeClr val="accent3"/>
                </a:solidFill>
              </a:rPr>
              <a:t>Excel Reporting (Demo)</a:t>
            </a:r>
          </a:p>
          <a:p>
            <a:r>
              <a:rPr lang="en-US" dirty="0" smtClean="0"/>
              <a:t>Dashboard and Ad Hoc Reporting</a:t>
            </a:r>
          </a:p>
          <a:p>
            <a:r>
              <a:rPr lang="en-US" dirty="0" smtClean="0"/>
              <a:t>New Relational Reporting</a:t>
            </a:r>
          </a:p>
          <a:p>
            <a:r>
              <a:rPr lang="en-US" dirty="0" smtClean="0"/>
              <a:t>What to Use</a:t>
            </a:r>
          </a:p>
          <a:p>
            <a:r>
              <a:rPr lang="en-US" dirty="0" smtClean="0"/>
              <a:t>VS2010</a:t>
            </a:r>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752600"/>
            <a:ext cx="8229600" cy="1143000"/>
          </a:xfrm>
        </p:spPr>
        <p:txBody>
          <a:bodyPr>
            <a:normAutofit/>
          </a:bodyPr>
          <a:lstStyle/>
          <a:p>
            <a:r>
              <a:rPr lang="en-US" dirty="0" smtClean="0"/>
              <a:t>Demo </a:t>
            </a:r>
            <a:endParaRPr lang="en-US" dirty="0"/>
          </a:p>
        </p:txBody>
      </p:sp>
      <p:sp>
        <p:nvSpPr>
          <p:cNvPr id="6" name="Content Placeholder 2"/>
          <p:cNvSpPr>
            <a:spLocks noGrp="1"/>
          </p:cNvSpPr>
          <p:nvPr>
            <p:ph idx="1"/>
          </p:nvPr>
        </p:nvSpPr>
        <p:spPr>
          <a:xfrm>
            <a:off x="457200" y="1600200"/>
            <a:ext cx="8229600" cy="4525963"/>
          </a:xfrm>
        </p:spPr>
        <p:txBody>
          <a:bodyPr/>
          <a:lstStyle/>
          <a:p>
            <a:pPr algn="ctr">
              <a:buNone/>
            </a:pPr>
            <a:endParaRPr lang="en-US" dirty="0" smtClean="0"/>
          </a:p>
          <a:p>
            <a:pPr algn="ctr">
              <a:buNone/>
            </a:pPr>
            <a:endParaRPr lang="en-US" dirty="0" smtClean="0"/>
          </a:p>
          <a:p>
            <a:pPr algn="ctr">
              <a:buNone/>
            </a:pPr>
            <a:endParaRPr lang="en-US" dirty="0" smtClean="0"/>
          </a:p>
          <a:p>
            <a:pPr algn="ctr">
              <a:buNone/>
            </a:pPr>
            <a:r>
              <a:rPr lang="en-US" dirty="0" smtClean="0"/>
              <a:t>Excel Reporting</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dirty="0" smtClean="0"/>
              <a:t>Project Management</a:t>
            </a:r>
          </a:p>
          <a:p>
            <a:r>
              <a:rPr lang="en-US" dirty="0" smtClean="0"/>
              <a:t>Scrum Planning (Demo)</a:t>
            </a:r>
          </a:p>
          <a:p>
            <a:r>
              <a:rPr lang="en-US" dirty="0" smtClean="0"/>
              <a:t>Traceability and Link Topology</a:t>
            </a:r>
          </a:p>
          <a:p>
            <a:r>
              <a:rPr lang="en-US" dirty="0" smtClean="0"/>
              <a:t>Excel Reporting (Demo)</a:t>
            </a:r>
          </a:p>
          <a:p>
            <a:r>
              <a:rPr lang="en-US" dirty="0" smtClean="0">
                <a:solidFill>
                  <a:schemeClr val="accent3"/>
                </a:solidFill>
              </a:rPr>
              <a:t>Dashboard and Ad Hoc Reporting</a:t>
            </a:r>
          </a:p>
          <a:p>
            <a:r>
              <a:rPr lang="en-US" dirty="0" smtClean="0"/>
              <a:t>New Relational Reporting</a:t>
            </a:r>
          </a:p>
          <a:p>
            <a:r>
              <a:rPr lang="en-US" dirty="0" smtClean="0"/>
              <a:t>What to Use</a:t>
            </a:r>
          </a:p>
          <a:p>
            <a:r>
              <a:rPr lang="en-US" dirty="0" smtClean="0"/>
              <a:t>VS2010</a:t>
            </a:r>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19" name="Rectangle 18"/>
          <p:cNvSpPr/>
          <p:nvPr/>
        </p:nvSpPr>
        <p:spPr bwMode="auto">
          <a:xfrm>
            <a:off x="1578428" y="2569028"/>
            <a:ext cx="2438400" cy="1752600"/>
          </a:xfrm>
          <a:prstGeom prst="rect">
            <a:avLst/>
          </a:prstGeom>
          <a:noFill/>
          <a:ln w="19050">
            <a:solidFill>
              <a:schemeClr val="accent1">
                <a:lumMod val="60000"/>
                <a:lumOff val="4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0" name="Rounded Rectangular Callout 19"/>
          <p:cNvSpPr/>
          <p:nvPr/>
        </p:nvSpPr>
        <p:spPr bwMode="auto">
          <a:xfrm>
            <a:off x="2590800" y="1143000"/>
            <a:ext cx="2514600" cy="838200"/>
          </a:xfrm>
          <a:prstGeom prst="wedgeRoundRectCallout">
            <a:avLst>
              <a:gd name="adj1" fmla="val -51888"/>
              <a:gd name="adj2" fmla="val 11838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Are we making progress on running test plans?</a:t>
            </a:r>
            <a:endParaRPr lang="en-US" dirty="0"/>
          </a:p>
        </p:txBody>
      </p:sp>
      <p:sp>
        <p:nvSpPr>
          <p:cNvPr id="21" name="Rectangle 20"/>
          <p:cNvSpPr/>
          <p:nvPr/>
        </p:nvSpPr>
        <p:spPr bwMode="auto">
          <a:xfrm>
            <a:off x="4071256" y="2558142"/>
            <a:ext cx="2438400" cy="1752600"/>
          </a:xfrm>
          <a:prstGeom prst="rect">
            <a:avLst/>
          </a:prstGeom>
          <a:noFill/>
          <a:ln w="19050">
            <a:solidFill>
              <a:schemeClr val="accent1">
                <a:lumMod val="60000"/>
                <a:lumOff val="4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2" name="Rounded Rectangular Callout 21"/>
          <p:cNvSpPr/>
          <p:nvPr/>
        </p:nvSpPr>
        <p:spPr bwMode="auto">
          <a:xfrm>
            <a:off x="4920342" y="1143000"/>
            <a:ext cx="2514600" cy="838200"/>
          </a:xfrm>
          <a:prstGeom prst="wedgeRoundRectCallout">
            <a:avLst>
              <a:gd name="adj1" fmla="val -54485"/>
              <a:gd name="adj2" fmla="val 11708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How are our builds doing over time?</a:t>
            </a:r>
            <a:endParaRPr lang="en-US" dirty="0"/>
          </a:p>
        </p:txBody>
      </p:sp>
      <p:sp>
        <p:nvSpPr>
          <p:cNvPr id="23" name="Rectangle 22"/>
          <p:cNvSpPr/>
          <p:nvPr/>
        </p:nvSpPr>
        <p:spPr bwMode="auto">
          <a:xfrm>
            <a:off x="1578428" y="4419600"/>
            <a:ext cx="2438400" cy="1752600"/>
          </a:xfrm>
          <a:prstGeom prst="rect">
            <a:avLst/>
          </a:prstGeom>
          <a:noFill/>
          <a:ln w="19050">
            <a:solidFill>
              <a:schemeClr val="accent1">
                <a:lumMod val="60000"/>
                <a:lumOff val="4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4" name="Rounded Rectangular Callout 23"/>
          <p:cNvSpPr/>
          <p:nvPr/>
        </p:nvSpPr>
        <p:spPr bwMode="auto">
          <a:xfrm>
            <a:off x="2514600" y="3048000"/>
            <a:ext cx="2514600" cy="838200"/>
          </a:xfrm>
          <a:prstGeom prst="wedgeRoundRectCallout">
            <a:avLst>
              <a:gd name="adj1" fmla="val -49291"/>
              <a:gd name="adj2" fmla="val 113193"/>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Are we fixing bugs?</a:t>
            </a:r>
            <a:endParaRPr lang="en-US" dirty="0"/>
          </a:p>
        </p:txBody>
      </p:sp>
      <p:sp>
        <p:nvSpPr>
          <p:cNvPr id="25" name="Rectangle 24"/>
          <p:cNvSpPr/>
          <p:nvPr/>
        </p:nvSpPr>
        <p:spPr bwMode="auto">
          <a:xfrm>
            <a:off x="4060372" y="4419600"/>
            <a:ext cx="2438400" cy="1752600"/>
          </a:xfrm>
          <a:prstGeom prst="rect">
            <a:avLst/>
          </a:prstGeom>
          <a:noFill/>
          <a:ln w="19050">
            <a:solidFill>
              <a:schemeClr val="accent1">
                <a:lumMod val="60000"/>
                <a:lumOff val="4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6" name="Rounded Rectangular Callout 25"/>
          <p:cNvSpPr/>
          <p:nvPr/>
        </p:nvSpPr>
        <p:spPr bwMode="auto">
          <a:xfrm>
            <a:off x="4996544" y="3048000"/>
            <a:ext cx="2514600" cy="838200"/>
          </a:xfrm>
          <a:prstGeom prst="wedgeRoundRectCallout">
            <a:avLst>
              <a:gd name="adj1" fmla="val -49291"/>
              <a:gd name="adj2" fmla="val 113193"/>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What’s the quality of our bug fixes?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Rectangle 7"/>
          <p:cNvSpPr/>
          <p:nvPr/>
        </p:nvSpPr>
        <p:spPr bwMode="auto">
          <a:xfrm>
            <a:off x="1567542" y="4256314"/>
            <a:ext cx="2438400" cy="1752600"/>
          </a:xfrm>
          <a:prstGeom prst="rect">
            <a:avLst/>
          </a:prstGeom>
          <a:noFill/>
          <a:ln w="19050">
            <a:solidFill>
              <a:schemeClr val="accent1">
                <a:lumMod val="60000"/>
                <a:lumOff val="4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 name="Rounded Rectangular Callout 8"/>
          <p:cNvSpPr/>
          <p:nvPr/>
        </p:nvSpPr>
        <p:spPr bwMode="auto">
          <a:xfrm>
            <a:off x="2503714" y="2884714"/>
            <a:ext cx="2514600" cy="838200"/>
          </a:xfrm>
          <a:prstGeom prst="wedgeRoundRectCallout">
            <a:avLst>
              <a:gd name="adj1" fmla="val -49291"/>
              <a:gd name="adj2" fmla="val 113193"/>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Are we getting enough coverage?</a:t>
            </a:r>
            <a:endParaRPr lang="en-US" dirty="0"/>
          </a:p>
        </p:txBody>
      </p:sp>
      <p:sp>
        <p:nvSpPr>
          <p:cNvPr id="10" name="Rectangle 9"/>
          <p:cNvSpPr/>
          <p:nvPr/>
        </p:nvSpPr>
        <p:spPr bwMode="auto">
          <a:xfrm>
            <a:off x="4049486" y="4256314"/>
            <a:ext cx="2438400" cy="1752600"/>
          </a:xfrm>
          <a:prstGeom prst="rect">
            <a:avLst/>
          </a:prstGeom>
          <a:noFill/>
          <a:ln w="19050">
            <a:solidFill>
              <a:schemeClr val="accent1">
                <a:lumMod val="60000"/>
                <a:lumOff val="4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1" name="Rounded Rectangular Callout 10"/>
          <p:cNvSpPr/>
          <p:nvPr/>
        </p:nvSpPr>
        <p:spPr bwMode="auto">
          <a:xfrm>
            <a:off x="4985658" y="2884714"/>
            <a:ext cx="2514600" cy="838200"/>
          </a:xfrm>
          <a:prstGeom prst="wedgeRoundRectCallout">
            <a:avLst>
              <a:gd name="adj1" fmla="val -49291"/>
              <a:gd name="adj2" fmla="val 113193"/>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How many lines of code are we churning?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dirty="0" smtClean="0">
                <a:solidFill>
                  <a:schemeClr val="accent3"/>
                </a:solidFill>
              </a:rPr>
              <a:t>Project Management</a:t>
            </a:r>
          </a:p>
          <a:p>
            <a:r>
              <a:rPr lang="en-US" dirty="0" smtClean="0"/>
              <a:t>Scrum Planning (Demo)</a:t>
            </a:r>
          </a:p>
          <a:p>
            <a:r>
              <a:rPr lang="en-US" dirty="0" smtClean="0"/>
              <a:t>Traceability and Link Topology</a:t>
            </a:r>
          </a:p>
          <a:p>
            <a:r>
              <a:rPr lang="en-US" dirty="0" smtClean="0"/>
              <a:t>Excel Reporting (Demo)</a:t>
            </a:r>
          </a:p>
          <a:p>
            <a:r>
              <a:rPr lang="en-US" dirty="0" smtClean="0"/>
              <a:t>Dashboard and Ad Hoc Reporting</a:t>
            </a:r>
          </a:p>
          <a:p>
            <a:r>
              <a:rPr lang="en-US" dirty="0" smtClean="0"/>
              <a:t>New Relational Reporting</a:t>
            </a:r>
          </a:p>
          <a:p>
            <a:r>
              <a:rPr lang="en-US" dirty="0" smtClean="0"/>
              <a:t>What to Use</a:t>
            </a:r>
          </a:p>
          <a:p>
            <a:r>
              <a:rPr lang="en-US" dirty="0" smtClean="0"/>
              <a:t>VS2010</a:t>
            </a:r>
            <a:endParaRPr lang="en-US" dirty="0"/>
          </a:p>
          <a:p>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707666" y="1450362"/>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1926866" y="1610710"/>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4541394" y="3583962"/>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3146066" y="1526562"/>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3779394" y="3363310"/>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1317266" y="3363310"/>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1611180" y="2658676"/>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3.33333E-6 L 0.01927 0.1243 " pathEditMode="relative" rAng="0" ptsTypes="AA">
                                      <p:cBhvr>
                                        <p:cTn id="6" dur="2000" fill="hold"/>
                                        <p:tgtEl>
                                          <p:spTgt spid="8"/>
                                        </p:tgtEl>
                                        <p:attrNameLst>
                                          <p:attrName>ppt_x</p:attrName>
                                          <p:attrName>ppt_y</p:attrName>
                                        </p:attrNameLst>
                                      </p:cBhvr>
                                      <p:rCtr x="1000" y="62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Rectangle 7"/>
          <p:cNvSpPr/>
          <p:nvPr/>
        </p:nvSpPr>
        <p:spPr bwMode="auto">
          <a:xfrm>
            <a:off x="3962400" y="1676400"/>
            <a:ext cx="2438400" cy="1752600"/>
          </a:xfrm>
          <a:prstGeom prst="rect">
            <a:avLst/>
          </a:prstGeom>
          <a:noFill/>
          <a:ln w="19050">
            <a:solidFill>
              <a:schemeClr val="accent1">
                <a:lumMod val="60000"/>
                <a:lumOff val="4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 name="Rounded Rectangular Callout 8"/>
          <p:cNvSpPr/>
          <p:nvPr/>
        </p:nvSpPr>
        <p:spPr bwMode="auto">
          <a:xfrm>
            <a:off x="1066800" y="838200"/>
            <a:ext cx="2667000" cy="838200"/>
          </a:xfrm>
          <a:prstGeom prst="wedgeRoundRectCallout">
            <a:avLst>
              <a:gd name="adj1" fmla="val 61965"/>
              <a:gd name="adj2" fmla="val 152154"/>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Chart now shows Active and Resolved bugs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4365265" y="1077309"/>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ular Callout 8"/>
          <p:cNvSpPr/>
          <p:nvPr/>
        </p:nvSpPr>
        <p:spPr bwMode="auto">
          <a:xfrm>
            <a:off x="1447800" y="1905000"/>
            <a:ext cx="2667000" cy="838200"/>
          </a:xfrm>
          <a:prstGeom prst="wedgeRoundRectCallout">
            <a:avLst>
              <a:gd name="adj1" fmla="val 54822"/>
              <a:gd name="adj2" fmla="val -14330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Standard Excel chart so properties can easily be modified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Enable our process, your process, no process</a:t>
            </a:r>
          </a:p>
          <a:p>
            <a:r>
              <a:rPr lang="en-US" dirty="0" smtClean="0"/>
              <a:t>Value propositions</a:t>
            </a:r>
          </a:p>
          <a:p>
            <a:pPr lvl="1"/>
            <a:r>
              <a:rPr lang="en-US" dirty="0" smtClean="0"/>
              <a:t>Customize to your process</a:t>
            </a:r>
          </a:p>
          <a:p>
            <a:pPr lvl="2"/>
            <a:r>
              <a:rPr lang="en-US" dirty="0" smtClean="0"/>
              <a:t>Excel reports</a:t>
            </a:r>
          </a:p>
          <a:p>
            <a:pPr lvl="2"/>
            <a:r>
              <a:rPr lang="en-US" dirty="0" smtClean="0"/>
              <a:t>Simplified warehouse</a:t>
            </a:r>
          </a:p>
          <a:p>
            <a:pPr lvl="2"/>
            <a:r>
              <a:rPr lang="en-US" dirty="0" smtClean="0"/>
              <a:t>Relational warehouse</a:t>
            </a:r>
          </a:p>
          <a:p>
            <a:pPr lvl="2"/>
            <a:r>
              <a:rPr lang="en-US" dirty="0" smtClean="0"/>
              <a:t>Excel reporting</a:t>
            </a:r>
          </a:p>
          <a:p>
            <a:pPr lvl="1"/>
            <a:r>
              <a:rPr lang="en-US" dirty="0" smtClean="0"/>
              <a:t>Easier to share</a:t>
            </a:r>
          </a:p>
          <a:p>
            <a:pPr lvl="2"/>
            <a:r>
              <a:rPr lang="en-US" dirty="0" smtClean="0"/>
              <a:t>Richer dashboards</a:t>
            </a:r>
          </a:p>
          <a:p>
            <a:pPr lvl="2"/>
            <a:r>
              <a:rPr lang="en-US" dirty="0" smtClean="0"/>
              <a:t>MOSS support</a:t>
            </a:r>
          </a:p>
          <a:p>
            <a:pPr lvl="2"/>
            <a:r>
              <a:rPr lang="en-US" dirty="0" smtClean="0"/>
              <a:t>Web parts</a:t>
            </a:r>
          </a:p>
          <a:p>
            <a:endParaRPr lang="en-US" dirty="0"/>
          </a:p>
        </p:txBody>
      </p:sp>
    </p:spTree>
    <p:extLst>
      <p:ext uri="{BB962C8B-B14F-4D97-AF65-F5344CB8AC3E}">
        <p14:creationId xmlns:p14="http://schemas.microsoft.com/office/powerpoint/2010/main" val="24356388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4365265" y="1077309"/>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44444E-6 3.7037E-7 L -0.40694 -0.06713 " pathEditMode="relative" rAng="0" ptsTypes="AA">
                                      <p:cBhvr>
                                        <p:cTn id="6" dur="2000" fill="hold"/>
                                        <p:tgtEl>
                                          <p:spTgt spid="8"/>
                                        </p:tgtEl>
                                        <p:attrNameLst>
                                          <p:attrName>ppt_x</p:attrName>
                                          <p:attrName>ppt_y</p:attrName>
                                        </p:attrNameLst>
                                      </p:cBhvr>
                                      <p:rCtr x="-20300" y="-3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2993666" y="1077309"/>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ular Callout 8"/>
          <p:cNvSpPr/>
          <p:nvPr/>
        </p:nvSpPr>
        <p:spPr bwMode="auto">
          <a:xfrm>
            <a:off x="4114800" y="762000"/>
            <a:ext cx="2667000" cy="838200"/>
          </a:xfrm>
          <a:prstGeom prst="wedgeRoundRectCallout">
            <a:avLst>
              <a:gd name="adj1" fmla="val -91845"/>
              <a:gd name="adj2" fmla="val -2208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I can now publish the updates back to my dashboard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2993666" y="2144110"/>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44444E-6 4.81481E-6 L 0.11806 0.35509 " pathEditMode="relative" rAng="0" ptsTypes="AA">
                                      <p:cBhvr>
                                        <p:cTn id="6" dur="2000" fill="hold"/>
                                        <p:tgtEl>
                                          <p:spTgt spid="8"/>
                                        </p:tgtEl>
                                        <p:attrNameLst>
                                          <p:attrName>ppt_x</p:attrName>
                                          <p:attrName>ppt_y</p:attrName>
                                        </p:attrNameLst>
                                      </p:cBhvr>
                                      <p:rCtr x="5900" y="178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5051067" y="3515709"/>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2384066" y="2517162"/>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ular Callout 8"/>
          <p:cNvSpPr/>
          <p:nvPr/>
        </p:nvSpPr>
        <p:spPr bwMode="auto">
          <a:xfrm>
            <a:off x="2971800" y="533400"/>
            <a:ext cx="2819400" cy="1447800"/>
          </a:xfrm>
          <a:prstGeom prst="wedgeRoundRectCallout">
            <a:avLst>
              <a:gd name="adj1" fmla="val -64081"/>
              <a:gd name="adj2" fmla="val 8483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Reload the workbook to clear Excel Services cache so that the updates show up immediately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5203467" y="3896709"/>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Freeform 7"/>
          <p:cNvSpPr/>
          <p:nvPr/>
        </p:nvSpPr>
        <p:spPr>
          <a:xfrm rot="20359169">
            <a:off x="5203467" y="3896709"/>
            <a:ext cx="84940" cy="139328"/>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chemeClr val="tx1"/>
          </a:solidFill>
          <a:ln w="3175">
            <a:solidFill>
              <a:schemeClr val="bg1"/>
            </a:solidFill>
          </a:ln>
          <a:effectLst>
            <a:glow rad="63500">
              <a:schemeClr val="accent1">
                <a:satMod val="175000"/>
                <a:alpha val="40000"/>
              </a:schemeClr>
            </a:glow>
            <a:outerShdw blurRad="25400" dist="25400" dir="204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111E-6 -7.40741E-7 L -0.34861 -0.38935 " pathEditMode="relative" rAng="0" ptsTypes="AA">
                                      <p:cBhvr>
                                        <p:cTn id="6" dur="2000" fill="hold"/>
                                        <p:tgtEl>
                                          <p:spTgt spid="8"/>
                                        </p:tgtEl>
                                        <p:attrNameLst>
                                          <p:attrName>ppt_x</p:attrName>
                                          <p:attrName>ppt_y</p:attrName>
                                        </p:attrNameLst>
                                      </p:cBhvr>
                                      <p:rCtr x="-17400" y="-19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69402"/>
            <a:ext cx="8382000" cy="387798"/>
          </a:xfrm>
        </p:spPr>
        <p:txBody>
          <a:bodyPr>
            <a:normAutofit fontScale="90000"/>
          </a:bodyPr>
          <a:lstStyle/>
          <a:p>
            <a:r>
              <a:rPr lang="en-US" sz="2800" dirty="0" smtClean="0"/>
              <a:t>Dashboard: SharePoint Server</a:t>
            </a:r>
            <a:endParaRPr lang="en-US" sz="2800" dirty="0"/>
          </a:p>
        </p:txBody>
      </p:sp>
      <p:sp>
        <p:nvSpPr>
          <p:cNvPr id="6" name="TextBox 5"/>
          <p:cNvSpPr txBox="1"/>
          <p:nvPr/>
        </p:nvSpPr>
        <p:spPr>
          <a:xfrm>
            <a:off x="0" y="6596390"/>
            <a:ext cx="9144000" cy="261610"/>
          </a:xfrm>
          <a:prstGeom prst="rect">
            <a:avLst/>
          </a:prstGeom>
          <a:solidFill>
            <a:schemeClr val="bg2">
              <a:lumMod val="75000"/>
            </a:schemeClr>
          </a:solidFill>
        </p:spPr>
        <p:txBody>
          <a:bodyPr wrap="square" rtlCol="0">
            <a:spAutoFit/>
          </a:bodyPr>
          <a:lstStyle/>
          <a:p>
            <a:r>
              <a:rPr lang="en-US" sz="1100" b="1" dirty="0" smtClean="0"/>
              <a:t>Reporting in 2010 </a:t>
            </a:r>
            <a:r>
              <a:rPr lang="en-US" sz="1100" dirty="0" smtClean="0"/>
              <a:t>| </a:t>
            </a:r>
            <a:r>
              <a:rPr lang="en-US" sz="1100" dirty="0"/>
              <a:t>Custom reports | </a:t>
            </a:r>
            <a:r>
              <a:rPr lang="en-US" sz="1100" dirty="0" smtClean="0"/>
              <a:t>Making transparency work </a:t>
            </a:r>
            <a:endParaRPr lang="en-US" sz="1100" b="1" dirty="0" smtClean="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00" y="457200"/>
            <a:ext cx="8128000" cy="6096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8" name="Rectangle 7"/>
          <p:cNvSpPr/>
          <p:nvPr/>
        </p:nvSpPr>
        <p:spPr bwMode="auto">
          <a:xfrm>
            <a:off x="4038600" y="4546600"/>
            <a:ext cx="2438400" cy="1676400"/>
          </a:xfrm>
          <a:prstGeom prst="rect">
            <a:avLst/>
          </a:prstGeom>
          <a:noFill/>
          <a:ln w="19050">
            <a:solidFill>
              <a:schemeClr val="accent1">
                <a:lumMod val="60000"/>
                <a:lumOff val="4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 name="Rounded Rectangular Callout 8"/>
          <p:cNvSpPr/>
          <p:nvPr/>
        </p:nvSpPr>
        <p:spPr bwMode="auto">
          <a:xfrm>
            <a:off x="5562600" y="2590800"/>
            <a:ext cx="2971800" cy="1219200"/>
          </a:xfrm>
          <a:prstGeom prst="wedgeRoundRectCallout">
            <a:avLst>
              <a:gd name="adj1" fmla="val -49291"/>
              <a:gd name="adj2" fmla="val 113193"/>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My dashboard shows active and resolved bugs now - that was easy!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dirty="0" smtClean="0"/>
              <a:t>Project Management</a:t>
            </a:r>
          </a:p>
          <a:p>
            <a:r>
              <a:rPr lang="en-US" dirty="0" smtClean="0"/>
              <a:t>Scrum Planning (Demo)</a:t>
            </a:r>
          </a:p>
          <a:p>
            <a:r>
              <a:rPr lang="en-US" dirty="0" smtClean="0"/>
              <a:t>Traceability and Link Topology</a:t>
            </a:r>
          </a:p>
          <a:p>
            <a:r>
              <a:rPr lang="en-US" dirty="0" smtClean="0"/>
              <a:t>Excel Reporting (Demo)</a:t>
            </a:r>
          </a:p>
          <a:p>
            <a:r>
              <a:rPr lang="en-US" dirty="0" smtClean="0"/>
              <a:t>Dashboard and Ad Hoc Reporting</a:t>
            </a:r>
          </a:p>
          <a:p>
            <a:r>
              <a:rPr lang="en-US" dirty="0" smtClean="0">
                <a:solidFill>
                  <a:schemeClr val="accent3"/>
                </a:solidFill>
              </a:rPr>
              <a:t>New Relational Reporting</a:t>
            </a:r>
          </a:p>
          <a:p>
            <a:r>
              <a:rPr lang="en-US" dirty="0" smtClean="0"/>
              <a:t>What to Use</a:t>
            </a:r>
          </a:p>
          <a:p>
            <a:r>
              <a:rPr lang="en-US" dirty="0" smtClean="0"/>
              <a:t>VS2010</a:t>
            </a:r>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Management, continued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Value propositions</a:t>
            </a:r>
          </a:p>
          <a:p>
            <a:pPr lvl="1"/>
            <a:r>
              <a:rPr lang="en-US" dirty="0" smtClean="0"/>
              <a:t>Rich traceability</a:t>
            </a:r>
          </a:p>
          <a:p>
            <a:pPr lvl="2"/>
            <a:r>
              <a:rPr lang="en-US" dirty="0" smtClean="0"/>
              <a:t>Hierarchy</a:t>
            </a:r>
          </a:p>
          <a:p>
            <a:pPr lvl="2"/>
            <a:r>
              <a:rPr lang="en-US" dirty="0" smtClean="0"/>
              <a:t>Custom work item links</a:t>
            </a:r>
          </a:p>
          <a:p>
            <a:pPr lvl="2"/>
            <a:r>
              <a:rPr lang="en-US" dirty="0" smtClean="0"/>
              <a:t>Link </a:t>
            </a:r>
            <a:r>
              <a:rPr lang="en-US" dirty="0" err="1" smtClean="0"/>
              <a:t>queryability</a:t>
            </a:r>
            <a:endParaRPr lang="en-US" dirty="0" smtClean="0"/>
          </a:p>
          <a:p>
            <a:pPr lvl="1"/>
            <a:r>
              <a:rPr lang="en-US" dirty="0" smtClean="0"/>
              <a:t>Better SCRUM support</a:t>
            </a:r>
          </a:p>
          <a:p>
            <a:pPr lvl="2"/>
            <a:r>
              <a:rPr lang="en-US" dirty="0" smtClean="0"/>
              <a:t>Agile workbooks</a:t>
            </a:r>
          </a:p>
          <a:p>
            <a:pPr lvl="2"/>
            <a:r>
              <a:rPr lang="en-US" dirty="0" smtClean="0"/>
              <a:t>Simplified template</a:t>
            </a:r>
          </a:p>
          <a:p>
            <a:pPr lvl="2"/>
            <a:r>
              <a:rPr lang="en-US" dirty="0" smtClean="0"/>
              <a:t>New guidance</a:t>
            </a:r>
          </a:p>
          <a:p>
            <a:pPr lvl="1"/>
            <a:r>
              <a:rPr lang="en-US" dirty="0" smtClean="0"/>
              <a:t>Scalable</a:t>
            </a:r>
          </a:p>
          <a:p>
            <a:pPr lvl="2"/>
            <a:r>
              <a:rPr lang="en-US" dirty="0" smtClean="0"/>
              <a:t>TFS Basic</a:t>
            </a:r>
          </a:p>
          <a:p>
            <a:pPr lvl="2"/>
            <a:r>
              <a:rPr lang="en-US" dirty="0" smtClean="0"/>
              <a:t>Cross project reporting</a:t>
            </a:r>
          </a:p>
          <a:p>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B53084-9875-470A-AB4E-258B9B09478D}" type="slidenum">
              <a:rPr lang="en-US" smtClean="0"/>
              <a:pPr/>
              <a:t>50</a:t>
            </a:fld>
            <a:endParaRPr lang="en-US" dirty="0"/>
          </a:p>
        </p:txBody>
      </p:sp>
      <p:sp>
        <p:nvSpPr>
          <p:cNvPr id="5" name="Title 1"/>
          <p:cNvSpPr txBox="1">
            <a:spLocks/>
          </p:cNvSpPr>
          <p:nvPr/>
        </p:nvSpPr>
        <p:spPr>
          <a:xfrm>
            <a:off x="381000" y="76200"/>
            <a:ext cx="8382000" cy="387798"/>
          </a:xfrm>
          <a:prstGeom prst="rect">
            <a:avLst/>
          </a:prstGeom>
        </p:spPr>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D00000"/>
                </a:solidFill>
                <a:effectLst/>
                <a:uLnTx/>
                <a:uFillTx/>
                <a:latin typeface="+mj-lt"/>
                <a:ea typeface="+mj-ea"/>
                <a:cs typeface="+mj-cs"/>
              </a:rPr>
              <a:t>Relational Reporting</a:t>
            </a:r>
            <a:endParaRPr kumimoji="0" lang="en-US" sz="2800" b="0" i="0" u="none" strike="noStrike" kern="1200" cap="none" spc="0" normalizeH="0" baseline="0" noProof="0" dirty="0">
              <a:ln>
                <a:noFill/>
              </a:ln>
              <a:solidFill>
                <a:srgbClr val="D00000"/>
              </a:solidFill>
              <a:effectLst/>
              <a:uLnTx/>
              <a:uFillTx/>
              <a:latin typeface="+mj-lt"/>
              <a:ea typeface="+mj-ea"/>
              <a:cs typeface="+mj-cs"/>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685800"/>
            <a:ext cx="2609850" cy="55054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7" name="Rounded Rectangular Callout 6"/>
          <p:cNvSpPr/>
          <p:nvPr/>
        </p:nvSpPr>
        <p:spPr bwMode="auto">
          <a:xfrm>
            <a:off x="3657600" y="609600"/>
            <a:ext cx="2514600" cy="1524000"/>
          </a:xfrm>
          <a:prstGeom prst="wedgeRoundRectCallout">
            <a:avLst>
              <a:gd name="adj1" fmla="val -123378"/>
              <a:gd name="adj2" fmla="val 6241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t>Reporting against relational warehouse is supported!</a:t>
            </a:r>
            <a:endParaRPr lang="en-US" i="1" dirty="0"/>
          </a:p>
        </p:txBody>
      </p:sp>
      <p:sp>
        <p:nvSpPr>
          <p:cNvPr id="8" name="Rectangle 7"/>
          <p:cNvSpPr/>
          <p:nvPr/>
        </p:nvSpPr>
        <p:spPr>
          <a:xfrm>
            <a:off x="3352800" y="962085"/>
            <a:ext cx="5486400" cy="4524315"/>
          </a:xfrm>
          <a:prstGeom prst="rect">
            <a:avLst/>
          </a:prstGeom>
        </p:spPr>
        <p:txBody>
          <a:bodyPr wrap="square">
            <a:spAutoFit/>
          </a:bodyPr>
          <a:lstStyle/>
          <a:p>
            <a:r>
              <a:rPr lang="en-US" sz="1200" dirty="0" smtClean="0"/>
              <a:t>-- MDX --</a:t>
            </a:r>
          </a:p>
          <a:p>
            <a:r>
              <a:rPr lang="en-US" sz="1200" dirty="0" smtClean="0"/>
              <a:t>SELECT</a:t>
            </a:r>
            <a:endParaRPr lang="en-US" sz="1200" dirty="0"/>
          </a:p>
          <a:p>
            <a:r>
              <a:rPr lang="en-US" sz="1200" dirty="0"/>
              <a:t>{</a:t>
            </a:r>
          </a:p>
          <a:p>
            <a:r>
              <a:rPr lang="en-US" sz="1200" dirty="0"/>
              <a:t>                [Measures].[</a:t>
            </a:r>
            <a:r>
              <a:rPr lang="en-US" sz="1200" dirty="0" err="1"/>
              <a:t>DateValue</a:t>
            </a:r>
            <a:r>
              <a:rPr lang="en-US" sz="1200" dirty="0"/>
              <a:t>],</a:t>
            </a:r>
          </a:p>
          <a:p>
            <a:r>
              <a:rPr lang="en-US" sz="1200" dirty="0"/>
              <a:t>                [Measures].[Work Item Count]</a:t>
            </a:r>
          </a:p>
          <a:p>
            <a:r>
              <a:rPr lang="en-US" sz="1200" dirty="0"/>
              <a:t>} ON COLUMNS,</a:t>
            </a:r>
          </a:p>
          <a:p>
            <a:r>
              <a:rPr lang="en-US" sz="1200" dirty="0"/>
              <a:t>{</a:t>
            </a:r>
          </a:p>
          <a:p>
            <a:r>
              <a:rPr lang="en-US" sz="1200" dirty="0"/>
              <a:t>                </a:t>
            </a:r>
            <a:r>
              <a:rPr lang="en-US" sz="1200" dirty="0" err="1"/>
              <a:t>CrossJoin</a:t>
            </a:r>
            <a:r>
              <a:rPr lang="en-US" sz="1200" dirty="0"/>
              <a:t>(</a:t>
            </a:r>
          </a:p>
          <a:p>
            <a:r>
              <a:rPr lang="en-US" sz="1200" dirty="0"/>
              <a:t>                                [Date Range],</a:t>
            </a:r>
          </a:p>
          <a:p>
            <a:r>
              <a:rPr lang="en-US" sz="1200" dirty="0"/>
              <a:t>                                [Work Item].[</a:t>
            </a:r>
            <a:r>
              <a:rPr lang="en-US" sz="1200" dirty="0" err="1"/>
              <a:t>System_State</a:t>
            </a:r>
            <a:r>
              <a:rPr lang="en-US" sz="1200" dirty="0"/>
              <a:t>].[</a:t>
            </a:r>
            <a:r>
              <a:rPr lang="en-US" sz="1200" dirty="0" err="1"/>
              <a:t>System_State</a:t>
            </a:r>
            <a:r>
              <a:rPr lang="en-US" sz="1200" dirty="0"/>
              <a:t>]</a:t>
            </a:r>
          </a:p>
          <a:p>
            <a:r>
              <a:rPr lang="en-US" sz="1200" dirty="0"/>
              <a:t>                )</a:t>
            </a:r>
          </a:p>
          <a:p>
            <a:r>
              <a:rPr lang="en-US" sz="1200" dirty="0"/>
              <a:t>} ON ROWS</a:t>
            </a:r>
          </a:p>
          <a:p>
            <a:r>
              <a:rPr lang="en-US" sz="1200" dirty="0"/>
              <a:t>FROM</a:t>
            </a:r>
          </a:p>
          <a:p>
            <a:r>
              <a:rPr lang="en-US" sz="1200" dirty="0"/>
              <a:t>(</a:t>
            </a:r>
          </a:p>
          <a:p>
            <a:r>
              <a:rPr lang="en-US" sz="1200" dirty="0"/>
              <a:t>SELECT</a:t>
            </a:r>
          </a:p>
          <a:p>
            <a:r>
              <a:rPr lang="en-US" sz="1200" dirty="0"/>
              <a:t>                </a:t>
            </a:r>
            <a:r>
              <a:rPr lang="en-US" sz="1200" dirty="0" err="1"/>
              <a:t>CrossJoin</a:t>
            </a:r>
            <a:r>
              <a:rPr lang="en-US" sz="1200" dirty="0"/>
              <a:t>(</a:t>
            </a:r>
          </a:p>
          <a:p>
            <a:r>
              <a:rPr lang="en-US" sz="1200" dirty="0"/>
              <a:t>                                                </a:t>
            </a:r>
            <a:r>
              <a:rPr lang="en-US" sz="1200" dirty="0" err="1"/>
              <a:t>StrToSet</a:t>
            </a:r>
            <a:r>
              <a:rPr lang="en-US" sz="1200" dirty="0"/>
              <a:t>(@</a:t>
            </a:r>
            <a:r>
              <a:rPr lang="en-US" sz="1200" dirty="0" err="1"/>
              <a:t>AreaParam</a:t>
            </a:r>
            <a:r>
              <a:rPr lang="en-US" sz="1200" dirty="0"/>
              <a:t>),</a:t>
            </a:r>
          </a:p>
          <a:p>
            <a:r>
              <a:rPr lang="en-US" sz="1200" dirty="0"/>
              <a:t>                                                </a:t>
            </a:r>
            <a:r>
              <a:rPr lang="en-US" sz="1200" dirty="0" err="1"/>
              <a:t>StrToSet</a:t>
            </a:r>
            <a:r>
              <a:rPr lang="en-US" sz="1200" dirty="0"/>
              <a:t>(@</a:t>
            </a:r>
            <a:r>
              <a:rPr lang="en-US" sz="1200" dirty="0" err="1"/>
              <a:t>IterationParam</a:t>
            </a:r>
            <a:r>
              <a:rPr lang="en-US" sz="1200" dirty="0"/>
              <a:t>),</a:t>
            </a:r>
          </a:p>
          <a:p>
            <a:r>
              <a:rPr lang="en-US" sz="1200" dirty="0"/>
              <a:t>                                                </a:t>
            </a:r>
            <a:r>
              <a:rPr lang="en-US" sz="1200" dirty="0" err="1"/>
              <a:t>StrToSet</a:t>
            </a:r>
            <a:r>
              <a:rPr lang="en-US" sz="1200" dirty="0"/>
              <a:t>(@</a:t>
            </a:r>
            <a:r>
              <a:rPr lang="en-US" sz="1200" dirty="0" err="1"/>
              <a:t>StateParam</a:t>
            </a:r>
            <a:r>
              <a:rPr lang="en-US" sz="1200" dirty="0"/>
              <a:t>),</a:t>
            </a:r>
          </a:p>
          <a:p>
            <a:r>
              <a:rPr lang="en-US" sz="1200" dirty="0"/>
              <a:t>                                                </a:t>
            </a:r>
            <a:r>
              <a:rPr lang="en-US" sz="1200" dirty="0" err="1"/>
              <a:t>StrToSet</a:t>
            </a:r>
            <a:r>
              <a:rPr lang="en-US" sz="1200" dirty="0"/>
              <a:t>(@</a:t>
            </a:r>
            <a:r>
              <a:rPr lang="en-US" sz="1200" dirty="0" err="1"/>
              <a:t>PriorityParam</a:t>
            </a:r>
            <a:r>
              <a:rPr lang="en-US" sz="1200" dirty="0"/>
              <a:t>),</a:t>
            </a:r>
          </a:p>
          <a:p>
            <a:r>
              <a:rPr lang="en-US" sz="1200" dirty="0"/>
              <a:t>                                                </a:t>
            </a:r>
            <a:r>
              <a:rPr lang="en-US" sz="1200" dirty="0" err="1"/>
              <a:t>StrToSet</a:t>
            </a:r>
            <a:r>
              <a:rPr lang="en-US" sz="1200" dirty="0"/>
              <a:t>(@</a:t>
            </a:r>
            <a:r>
              <a:rPr lang="en-US" sz="1200" dirty="0" err="1"/>
              <a:t>SeverityParam</a:t>
            </a:r>
            <a:r>
              <a:rPr lang="en-US" sz="1200" dirty="0"/>
              <a:t>)</a:t>
            </a:r>
          </a:p>
          <a:p>
            <a:r>
              <a:rPr lang="en-US" sz="1200" dirty="0"/>
              <a:t>                ) ON COLUMNS</a:t>
            </a:r>
          </a:p>
          <a:p>
            <a:r>
              <a:rPr lang="en-US" sz="1200" dirty="0"/>
              <a:t>                FROM [Team System]</a:t>
            </a:r>
          </a:p>
          <a:p>
            <a:r>
              <a:rPr lang="en-US" sz="1200" dirty="0"/>
              <a:t>)</a:t>
            </a:r>
          </a:p>
        </p:txBody>
      </p:sp>
      <p:sp>
        <p:nvSpPr>
          <p:cNvPr id="9" name="Rectangle 8"/>
          <p:cNvSpPr/>
          <p:nvPr/>
        </p:nvSpPr>
        <p:spPr>
          <a:xfrm>
            <a:off x="3352800" y="1828800"/>
            <a:ext cx="4572000" cy="1754326"/>
          </a:xfrm>
          <a:prstGeom prst="rect">
            <a:avLst/>
          </a:prstGeom>
        </p:spPr>
        <p:txBody>
          <a:bodyPr>
            <a:spAutoFit/>
          </a:bodyPr>
          <a:lstStyle/>
          <a:p>
            <a:r>
              <a:rPr lang="en-US" sz="1200" dirty="0" smtClean="0"/>
              <a:t>-- SQL--</a:t>
            </a:r>
          </a:p>
          <a:p>
            <a:r>
              <a:rPr lang="en-US" sz="1200" dirty="0" smtClean="0"/>
              <a:t>SELECT     </a:t>
            </a:r>
            <a:r>
              <a:rPr lang="en-US" sz="1200" dirty="0"/>
              <a:t>history.[</a:t>
            </a:r>
            <a:r>
              <a:rPr lang="en-US" sz="1200" dirty="0" err="1"/>
              <a:t>System_Id</a:t>
            </a:r>
            <a:r>
              <a:rPr lang="en-US" sz="1200" dirty="0"/>
              <a:t>] AS ID, MAX(history.[</a:t>
            </a:r>
            <a:r>
              <a:rPr lang="en-US" sz="1200" dirty="0" err="1"/>
              <a:t>System_ChangedDate</a:t>
            </a:r>
            <a:r>
              <a:rPr lang="en-US" sz="1200" dirty="0"/>
              <a:t>]) AS Latest</a:t>
            </a:r>
          </a:p>
          <a:p>
            <a:r>
              <a:rPr lang="en-US" sz="1200" dirty="0"/>
              <a:t>		FROM       @Hierarchy </a:t>
            </a:r>
            <a:r>
              <a:rPr lang="en-US" sz="1200" dirty="0" err="1"/>
              <a:t>hierarchy</a:t>
            </a:r>
            <a:r>
              <a:rPr lang="en-US" sz="1200" dirty="0"/>
              <a:t> INNER JOIN [</a:t>
            </a:r>
            <a:r>
              <a:rPr lang="en-US" sz="1200" dirty="0" err="1"/>
              <a:t>WorkItemHistoryView</a:t>
            </a:r>
            <a:r>
              <a:rPr lang="en-US" sz="1200" dirty="0"/>
              <a:t>] history ON hierarchy.ID = history.[</a:t>
            </a:r>
            <a:r>
              <a:rPr lang="en-US" sz="1200" dirty="0" err="1"/>
              <a:t>System_Id</a:t>
            </a:r>
            <a:r>
              <a:rPr lang="en-US" sz="1200" dirty="0"/>
              <a:t>]</a:t>
            </a:r>
          </a:p>
          <a:p>
            <a:r>
              <a:rPr lang="en-US" sz="1200" dirty="0"/>
              <a:t>		WHERE     (history.[</a:t>
            </a:r>
            <a:r>
              <a:rPr lang="en-US" sz="1200" dirty="0" err="1"/>
              <a:t>System_ChangedDate</a:t>
            </a:r>
            <a:r>
              <a:rPr lang="en-US" sz="1200" dirty="0"/>
              <a:t>]&amp;</a:t>
            </a:r>
            <a:r>
              <a:rPr lang="en-US" sz="1200" dirty="0" err="1"/>
              <a:t>lt</a:t>
            </a:r>
            <a:r>
              <a:rPr lang="en-US" sz="1200" dirty="0"/>
              <a:t>; @</a:t>
            </a:r>
            <a:r>
              <a:rPr lang="en-US" sz="1200" dirty="0" err="1"/>
              <a:t>ChangeDate</a:t>
            </a:r>
            <a:r>
              <a:rPr lang="en-US" sz="1200" dirty="0"/>
              <a:t>)</a:t>
            </a:r>
          </a:p>
          <a:p>
            <a:r>
              <a:rPr lang="en-US" sz="1200" dirty="0"/>
              <a:t>		GROUP BY history.[</a:t>
            </a:r>
            <a:r>
              <a:rPr lang="en-US" sz="1200" dirty="0" err="1"/>
              <a:t>System_Id</a:t>
            </a:r>
            <a:r>
              <a:rPr lang="en-US" sz="1200" dirty="0"/>
              <a:t>]</a:t>
            </a:r>
          </a:p>
        </p:txBody>
      </p:sp>
      <p:sp>
        <p:nvSpPr>
          <p:cNvPr id="10" name="Rounded Rectangular Callout 9"/>
          <p:cNvSpPr/>
          <p:nvPr/>
        </p:nvSpPr>
        <p:spPr bwMode="auto">
          <a:xfrm>
            <a:off x="381000" y="1905000"/>
            <a:ext cx="2514600" cy="1524000"/>
          </a:xfrm>
          <a:prstGeom prst="wedgeRoundRectCallout">
            <a:avLst>
              <a:gd name="adj1" fmla="val 69046"/>
              <a:gd name="adj2" fmla="val -5089"/>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Write this…</a:t>
            </a:r>
            <a:endParaRPr lang="en-US" i="1" dirty="0"/>
          </a:p>
        </p:txBody>
      </p:sp>
      <p:sp>
        <p:nvSpPr>
          <p:cNvPr id="11" name="Rounded Rectangular Callout 10"/>
          <p:cNvSpPr/>
          <p:nvPr/>
        </p:nvSpPr>
        <p:spPr bwMode="auto">
          <a:xfrm>
            <a:off x="304800" y="838200"/>
            <a:ext cx="2514600" cy="1524000"/>
          </a:xfrm>
          <a:prstGeom prst="wedgeRoundRectCallout">
            <a:avLst>
              <a:gd name="adj1" fmla="val 69046"/>
              <a:gd name="adj2" fmla="val -5089"/>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 instead of this</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B53084-9875-470A-AB4E-258B9B09478D}" type="slidenum">
              <a:rPr lang="en-US" smtClean="0"/>
              <a:pPr/>
              <a:t>51</a:t>
            </a:fld>
            <a:endParaRPr lang="en-US" dirty="0"/>
          </a:p>
        </p:txBody>
      </p:sp>
      <p:sp>
        <p:nvSpPr>
          <p:cNvPr id="5" name="Title 1"/>
          <p:cNvSpPr txBox="1">
            <a:spLocks/>
          </p:cNvSpPr>
          <p:nvPr/>
        </p:nvSpPr>
        <p:spPr>
          <a:xfrm>
            <a:off x="381000" y="76200"/>
            <a:ext cx="8382000" cy="387798"/>
          </a:xfrm>
          <a:prstGeom prst="rect">
            <a:avLst/>
          </a:prstGeom>
        </p:spPr>
        <p:txBody>
          <a:bodyPr vert="horz" lIns="91440" tIns="45720" rIns="91440" bIns="45720" rtlCol="0" anchor="ctr">
            <a:normAutofit fontScale="8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smtClean="0">
                <a:ln>
                  <a:noFill/>
                </a:ln>
                <a:solidFill>
                  <a:srgbClr val="D00000"/>
                </a:solidFill>
                <a:effectLst/>
                <a:uLnTx/>
                <a:uFillTx/>
                <a:latin typeface="+mj-lt"/>
                <a:ea typeface="+mj-ea"/>
                <a:cs typeface="+mj-cs"/>
              </a:rPr>
              <a:t>Relational Reporting</a:t>
            </a:r>
            <a:endParaRPr kumimoji="0" lang="en-US" sz="2800" b="0" i="0" u="none" strike="noStrike" kern="1200" cap="none" spc="0" normalizeH="0" baseline="0" noProof="0" dirty="0">
              <a:ln>
                <a:noFill/>
              </a:ln>
              <a:solidFill>
                <a:srgbClr val="D00000"/>
              </a:solidFill>
              <a:effectLst/>
              <a:uLnTx/>
              <a:uFillTx/>
              <a:latin typeface="+mj-lt"/>
              <a:ea typeface="+mj-ea"/>
              <a:cs typeface="+mj-cs"/>
            </a:endParaRPr>
          </a:p>
        </p:txBody>
      </p:sp>
      <p:sp>
        <p:nvSpPr>
          <p:cNvPr id="6" name="Rectangle 5"/>
          <p:cNvSpPr/>
          <p:nvPr/>
        </p:nvSpPr>
        <p:spPr>
          <a:xfrm>
            <a:off x="2971800" y="685800"/>
            <a:ext cx="6019800" cy="2246769"/>
          </a:xfrm>
          <a:prstGeom prst="rect">
            <a:avLst/>
          </a:prstGeom>
        </p:spPr>
        <p:txBody>
          <a:bodyPr wrap="square">
            <a:spAutoFit/>
          </a:bodyPr>
          <a:lstStyle/>
          <a:p>
            <a:r>
              <a:rPr lang="en-US" sz="2000" dirty="0" smtClean="0"/>
              <a:t>What’s supported?</a:t>
            </a:r>
          </a:p>
          <a:p>
            <a:endParaRPr lang="en-US" sz="2000" dirty="0" smtClean="0"/>
          </a:p>
          <a:p>
            <a:pPr marL="285750" indent="-285750">
              <a:buFont typeface="Arial" pitchFamily="34" charset="0"/>
              <a:buChar char="•"/>
            </a:pPr>
            <a:r>
              <a:rPr lang="en-US" sz="2000" dirty="0" smtClean="0"/>
              <a:t>Tables </a:t>
            </a:r>
            <a:r>
              <a:rPr lang="en-US" sz="2000" dirty="0"/>
              <a:t>in the warehouse database that have names that don’t start with </a:t>
            </a:r>
            <a:r>
              <a:rPr lang="en-US" sz="2000" dirty="0" smtClean="0"/>
              <a:t>‘_’ E.g</a:t>
            </a:r>
            <a:r>
              <a:rPr lang="en-US" sz="2000" dirty="0"/>
              <a:t>. </a:t>
            </a:r>
            <a:r>
              <a:rPr lang="en-US" sz="2000" dirty="0" err="1"/>
              <a:t>DimWorkItem</a:t>
            </a:r>
            <a:r>
              <a:rPr lang="en-US" sz="2000" dirty="0"/>
              <a:t>.</a:t>
            </a:r>
          </a:p>
          <a:p>
            <a:pPr marL="285750" lvl="0" indent="-285750">
              <a:buFont typeface="Arial" pitchFamily="34" charset="0"/>
              <a:buChar char="•"/>
            </a:pPr>
            <a:r>
              <a:rPr lang="en-US" sz="2000" dirty="0" smtClean="0"/>
              <a:t>There </a:t>
            </a:r>
            <a:r>
              <a:rPr lang="en-US" sz="2000" dirty="0"/>
              <a:t>are a set of helper views – view names that don’t start with ‘v</a:t>
            </a:r>
            <a:r>
              <a:rPr lang="en-US" sz="2000" dirty="0" smtClean="0"/>
              <a:t>’ E.g</a:t>
            </a:r>
            <a:r>
              <a:rPr lang="en-US" sz="2000" dirty="0"/>
              <a:t>. </a:t>
            </a:r>
            <a:r>
              <a:rPr lang="en-US" sz="2000" dirty="0" err="1" smtClean="0"/>
              <a:t>CurrentWorkItemView</a:t>
            </a:r>
            <a:r>
              <a:rPr lang="en-US" sz="2000" dirty="0" smtClean="0"/>
              <a:t>.</a:t>
            </a:r>
          </a:p>
          <a:p>
            <a:pPr marL="285750" lvl="0" indent="-285750">
              <a:buFont typeface="Arial" pitchFamily="34" charset="0"/>
              <a:buChar char="•"/>
            </a:pPr>
            <a:r>
              <a:rPr lang="en-US" sz="2000" dirty="0" smtClean="0"/>
              <a:t>All Table-Valued Functions</a:t>
            </a:r>
          </a:p>
        </p:txBody>
      </p:sp>
      <p:sp>
        <p:nvSpPr>
          <p:cNvPr id="7" name="Rectangle 6"/>
          <p:cNvSpPr/>
          <p:nvPr/>
        </p:nvSpPr>
        <p:spPr>
          <a:xfrm>
            <a:off x="2971800" y="3245584"/>
            <a:ext cx="6019800" cy="1631216"/>
          </a:xfrm>
          <a:prstGeom prst="rect">
            <a:avLst/>
          </a:prstGeom>
        </p:spPr>
        <p:txBody>
          <a:bodyPr wrap="square">
            <a:spAutoFit/>
          </a:bodyPr>
          <a:lstStyle/>
          <a:p>
            <a:pPr lvl="0"/>
            <a:r>
              <a:rPr lang="en-US" sz="2000" dirty="0"/>
              <a:t>What’s not?</a:t>
            </a:r>
          </a:p>
          <a:p>
            <a:pPr lvl="0"/>
            <a:endParaRPr lang="en-US" sz="2000" dirty="0" smtClean="0"/>
          </a:p>
          <a:p>
            <a:pPr lvl="0"/>
            <a:r>
              <a:rPr lang="en-US" sz="2000" dirty="0" smtClean="0"/>
              <a:t>Tables </a:t>
            </a:r>
            <a:r>
              <a:rPr lang="en-US" sz="2000" dirty="0"/>
              <a:t>starting with </a:t>
            </a:r>
            <a:r>
              <a:rPr lang="en-US" sz="2000" dirty="0" smtClean="0"/>
              <a:t>‘_’ and views </a:t>
            </a:r>
            <a:r>
              <a:rPr lang="en-US" sz="2000" dirty="0"/>
              <a:t>starting with ‘</a:t>
            </a:r>
            <a:r>
              <a:rPr lang="en-US" sz="2000" dirty="0" smtClean="0"/>
              <a:t>v’ are only </a:t>
            </a:r>
            <a:r>
              <a:rPr lang="en-US" sz="2000" dirty="0"/>
              <a:t>for system use i.e. subject to change in future release</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685800"/>
            <a:ext cx="2609850" cy="55054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dirty="0" smtClean="0"/>
              <a:t>Project Management</a:t>
            </a:r>
          </a:p>
          <a:p>
            <a:r>
              <a:rPr lang="en-US" dirty="0" smtClean="0"/>
              <a:t>Scrum Planning (Demo)</a:t>
            </a:r>
          </a:p>
          <a:p>
            <a:r>
              <a:rPr lang="en-US" dirty="0" smtClean="0"/>
              <a:t>Traceability and Link Topology</a:t>
            </a:r>
          </a:p>
          <a:p>
            <a:r>
              <a:rPr lang="en-US" dirty="0" smtClean="0"/>
              <a:t>Excel Reporting (Demo)</a:t>
            </a:r>
          </a:p>
          <a:p>
            <a:r>
              <a:rPr lang="en-US" dirty="0" smtClean="0"/>
              <a:t>Dashboard and Ad Hoc Reporting</a:t>
            </a:r>
          </a:p>
          <a:p>
            <a:r>
              <a:rPr lang="en-US" dirty="0" smtClean="0"/>
              <a:t>New Relational Reporting</a:t>
            </a:r>
          </a:p>
          <a:p>
            <a:r>
              <a:rPr lang="en-US" dirty="0" smtClean="0">
                <a:solidFill>
                  <a:schemeClr val="accent3"/>
                </a:solidFill>
              </a:rPr>
              <a:t>What to Use</a:t>
            </a:r>
          </a:p>
          <a:p>
            <a:r>
              <a:rPr lang="en-US" dirty="0" smtClean="0"/>
              <a:t>VS2010</a:t>
            </a:r>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228600"/>
            <a:ext cx="8382000" cy="664797"/>
          </a:xfrm>
        </p:spPr>
        <p:txBody>
          <a:bodyPr>
            <a:normAutofit fontScale="90000"/>
          </a:bodyPr>
          <a:lstStyle/>
          <a:p>
            <a:r>
              <a:rPr lang="en-US" dirty="0" smtClean="0"/>
              <a:t>Tools and reports</a:t>
            </a:r>
            <a:endParaRPr lang="en-US" dirty="0"/>
          </a:p>
        </p:txBody>
      </p:sp>
      <p:cxnSp>
        <p:nvCxnSpPr>
          <p:cNvPr id="6" name="Straight Arrow Connector 5"/>
          <p:cNvCxnSpPr/>
          <p:nvPr/>
        </p:nvCxnSpPr>
        <p:spPr>
          <a:xfrm rot="16200000" flipV="1">
            <a:off x="-87078" y="2500401"/>
            <a:ext cx="1800400" cy="1"/>
          </a:xfrm>
          <a:prstGeom prst="straightConnector1">
            <a:avLst/>
          </a:prstGeom>
          <a:ln>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a:off x="5311303" y="6419211"/>
            <a:ext cx="2689697" cy="1588"/>
          </a:xfrm>
          <a:prstGeom prst="straightConnector1">
            <a:avLst/>
          </a:prstGeom>
          <a:ln>
            <a:solidFill>
              <a:schemeClr val="tx1"/>
            </a:solidFill>
            <a:tailEnd type="arrow"/>
          </a:ln>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rot="16200000" flipV="1">
            <a:off x="-84860" y="5133708"/>
            <a:ext cx="1824561" cy="238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19200" y="6419211"/>
            <a:ext cx="23151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63104" y="3348642"/>
            <a:ext cx="276999" cy="736169"/>
          </a:xfrm>
          <a:prstGeom prst="rect">
            <a:avLst/>
          </a:prstGeom>
          <a:noFill/>
        </p:spPr>
        <p:txBody>
          <a:bodyPr vert="vert270" wrap="square" lIns="0" tIns="0" rIns="0" bIns="0" rtlCol="0">
            <a:spAutoFit/>
          </a:bodyPr>
          <a:lstStyle/>
          <a:p>
            <a:r>
              <a:rPr lang="en-US" dirty="0" smtClean="0">
                <a:gradFill>
                  <a:gsLst>
                    <a:gs pos="0">
                      <a:schemeClr val="tx1"/>
                    </a:gs>
                    <a:gs pos="86000">
                      <a:schemeClr val="tx1"/>
                    </a:gs>
                  </a:gsLst>
                  <a:lin ang="5400000" scaled="0"/>
                </a:gradFill>
              </a:rPr>
              <a:t>Power</a:t>
            </a:r>
          </a:p>
        </p:txBody>
      </p:sp>
      <p:sp>
        <p:nvSpPr>
          <p:cNvPr id="11" name="TextBox 10"/>
          <p:cNvSpPr txBox="1"/>
          <p:nvPr/>
        </p:nvSpPr>
        <p:spPr>
          <a:xfrm>
            <a:off x="3711103" y="6276201"/>
            <a:ext cx="1546697" cy="276999"/>
          </a:xfrm>
          <a:prstGeom prst="rect">
            <a:avLst/>
          </a:prstGeom>
          <a:noFill/>
        </p:spPr>
        <p:txBody>
          <a:bodyPr wrap="square" lIns="0" tIns="0" rIns="0" bIns="0" rtlCol="0">
            <a:spAutoFit/>
          </a:bodyPr>
          <a:lstStyle/>
          <a:p>
            <a:r>
              <a:rPr lang="en-US" dirty="0" smtClean="0">
                <a:gradFill>
                  <a:gsLst>
                    <a:gs pos="0">
                      <a:schemeClr val="tx1"/>
                    </a:gs>
                    <a:gs pos="86000">
                      <a:schemeClr val="tx1"/>
                    </a:gs>
                  </a:gsLst>
                  <a:lin ang="5400000" scaled="0"/>
                </a:gradFill>
              </a:rPr>
              <a:t>Learning curve</a:t>
            </a:r>
          </a:p>
        </p:txBody>
      </p:sp>
      <p:cxnSp>
        <p:nvCxnSpPr>
          <p:cNvPr id="12" name="Straight Connector 11"/>
          <p:cNvCxnSpPr/>
          <p:nvPr/>
        </p:nvCxnSpPr>
        <p:spPr>
          <a:xfrm rot="5400000">
            <a:off x="-1004500" y="3823900"/>
            <a:ext cx="44474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9200" y="6047601"/>
            <a:ext cx="6781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auto">
          <a:xfrm>
            <a:off x="6097621" y="1600200"/>
            <a:ext cx="1827179" cy="116204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rPr>
              <a:t>Business Intelligence Development Studio (BIDS)</a:t>
            </a:r>
          </a:p>
        </p:txBody>
      </p:sp>
      <p:sp>
        <p:nvSpPr>
          <p:cNvPr id="15" name="Rectangle 14"/>
          <p:cNvSpPr/>
          <p:nvPr/>
        </p:nvSpPr>
        <p:spPr bwMode="auto">
          <a:xfrm>
            <a:off x="1371600" y="4752201"/>
            <a:ext cx="1828800" cy="1143000"/>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rPr>
              <a:t>Excel</a:t>
            </a:r>
          </a:p>
        </p:txBody>
      </p:sp>
      <p:sp>
        <p:nvSpPr>
          <p:cNvPr id="16" name="Rectangle 15"/>
          <p:cNvSpPr/>
          <p:nvPr/>
        </p:nvSpPr>
        <p:spPr bwMode="auto">
          <a:xfrm>
            <a:off x="2362200" y="3456801"/>
            <a:ext cx="1828800" cy="1219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rPr>
              <a:t>Report</a:t>
            </a:r>
          </a:p>
          <a:p>
            <a:pPr algn="ctr" defTabSz="914099"/>
            <a:r>
              <a:rPr lang="en-US" dirty="0" smtClean="0">
                <a:solidFill>
                  <a:schemeClr val="tx1"/>
                </a:solidFill>
              </a:rPr>
              <a:t>Builder</a:t>
            </a:r>
          </a:p>
        </p:txBody>
      </p:sp>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5177820"/>
            <a:ext cx="348676" cy="3109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3787001"/>
            <a:ext cx="348676" cy="3581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3821" y="1634649"/>
            <a:ext cx="358099" cy="3109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20" name="Rectangle 19"/>
          <p:cNvSpPr/>
          <p:nvPr/>
        </p:nvSpPr>
        <p:spPr>
          <a:xfrm>
            <a:off x="3352800" y="4953000"/>
            <a:ext cx="4572000" cy="923330"/>
          </a:xfrm>
          <a:prstGeom prst="rect">
            <a:avLst/>
          </a:prstGeom>
        </p:spPr>
        <p:txBody>
          <a:bodyPr>
            <a:spAutoFit/>
          </a:bodyPr>
          <a:lstStyle/>
          <a:p>
            <a:pPr marL="285750" indent="-285750">
              <a:buFont typeface="Arial" pitchFamily="34" charset="0"/>
              <a:buChar char="•"/>
            </a:pPr>
            <a:r>
              <a:rPr lang="en-US" dirty="0"/>
              <a:t>Sharing chart in an email</a:t>
            </a:r>
          </a:p>
          <a:p>
            <a:pPr marL="285750" indent="-285750">
              <a:buFont typeface="Arial" pitchFamily="34" charset="0"/>
              <a:buChar char="•"/>
            </a:pPr>
            <a:r>
              <a:rPr lang="en-US" dirty="0"/>
              <a:t>Shared with team on SharePoint Server dashboard</a:t>
            </a:r>
          </a:p>
        </p:txBody>
      </p:sp>
      <p:sp>
        <p:nvSpPr>
          <p:cNvPr id="21" name="Rectangle 20"/>
          <p:cNvSpPr/>
          <p:nvPr/>
        </p:nvSpPr>
        <p:spPr>
          <a:xfrm>
            <a:off x="4343400" y="3505200"/>
            <a:ext cx="4572000" cy="1200329"/>
          </a:xfrm>
          <a:prstGeom prst="rect">
            <a:avLst/>
          </a:prstGeom>
        </p:spPr>
        <p:txBody>
          <a:bodyPr>
            <a:spAutoFit/>
          </a:bodyPr>
          <a:lstStyle/>
          <a:p>
            <a:pPr marL="285750" indent="-285750">
              <a:buFont typeface="Arial" pitchFamily="34" charset="0"/>
              <a:buChar char="•"/>
            </a:pPr>
            <a:r>
              <a:rPr lang="en-US" dirty="0"/>
              <a:t>RS report for sharing with team on SharePoint Foundation dashboard</a:t>
            </a:r>
          </a:p>
          <a:p>
            <a:pPr marL="285750" indent="-285750">
              <a:buFont typeface="Arial" pitchFamily="34" charset="0"/>
              <a:buChar char="•"/>
            </a:pPr>
            <a:r>
              <a:rPr lang="en-US" dirty="0"/>
              <a:t>Upload to team project reporting site that you can subscribe to</a:t>
            </a:r>
          </a:p>
        </p:txBody>
      </p:sp>
      <p:sp>
        <p:nvSpPr>
          <p:cNvPr id="22" name="Rectangle 21"/>
          <p:cNvSpPr/>
          <p:nvPr/>
        </p:nvSpPr>
        <p:spPr>
          <a:xfrm>
            <a:off x="3810000" y="2362200"/>
            <a:ext cx="2099101" cy="369332"/>
          </a:xfrm>
          <a:prstGeom prst="rect">
            <a:avLst/>
          </a:prstGeom>
        </p:spPr>
        <p:txBody>
          <a:bodyPr wrap="none">
            <a:spAutoFit/>
          </a:bodyPr>
          <a:lstStyle/>
          <a:p>
            <a:r>
              <a:rPr lang="en-US" dirty="0"/>
              <a:t>Complex RS report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0" grpId="0"/>
      <p:bldP spid="21" grpId="0"/>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230188"/>
            <a:ext cx="8382000" cy="1218795"/>
          </a:xfrm>
        </p:spPr>
        <p:txBody>
          <a:bodyPr>
            <a:normAutofit fontScale="90000"/>
          </a:bodyPr>
          <a:lstStyle/>
          <a:p>
            <a:r>
              <a:rPr lang="en-US" sz="4400" dirty="0" smtClean="0"/>
              <a:t>What kind of reports can I build using these tools?</a:t>
            </a:r>
            <a:endParaRPr lang="en-US" sz="4400" dirty="0"/>
          </a:p>
        </p:txBody>
      </p:sp>
      <p:sp>
        <p:nvSpPr>
          <p:cNvPr id="6" name="Rectangle 5"/>
          <p:cNvSpPr/>
          <p:nvPr/>
        </p:nvSpPr>
        <p:spPr bwMode="auto">
          <a:xfrm>
            <a:off x="1371600" y="4800600"/>
            <a:ext cx="1828800" cy="1143000"/>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rPr>
              <a:t>Excel</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5226219"/>
            <a:ext cx="348676" cy="3109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4425" y="3886200"/>
            <a:ext cx="3713458" cy="2362200"/>
          </a:xfrm>
          <a:prstGeom prst="rect">
            <a:avLst/>
          </a:prstGeom>
          <a:ln>
            <a:noFill/>
          </a:ln>
          <a:effectLst>
            <a:reflection blurRad="12700" stA="30000" endPos="30000" dist="5000" dir="5400000" sy="-100000" algn="bl" rotWithShape="0"/>
          </a:effectLst>
          <a:scene3d>
            <a:camera prst="perspectiveContrastingLeftFacing">
              <a:rot lat="300000" lon="24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4038600"/>
            <a:ext cx="3476625" cy="2209800"/>
          </a:xfrm>
          <a:prstGeom prst="rect">
            <a:avLst/>
          </a:prstGeom>
          <a:ln>
            <a:noFill/>
          </a:ln>
          <a:effectLst>
            <a:reflection blurRad="12700" stA="30000" endPos="30000" dist="5000" dir="5400000" sy="-100000" algn="bl" rotWithShape="0"/>
          </a:effectLst>
          <a:scene3d>
            <a:camera prst="perspectiveContrastingLeftFacing">
              <a:rot lat="300000" lon="24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10" name="Rounded Rectangular Callout 9"/>
          <p:cNvSpPr/>
          <p:nvPr/>
        </p:nvSpPr>
        <p:spPr bwMode="auto">
          <a:xfrm>
            <a:off x="5334000" y="1828800"/>
            <a:ext cx="2286000" cy="1447800"/>
          </a:xfrm>
          <a:prstGeom prst="wedgeRoundRectCallout">
            <a:avLst>
              <a:gd name="adj1" fmla="val -53197"/>
              <a:gd name="adj2" fmla="val 85398"/>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Individual current or trend charts</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81000" y="230188"/>
            <a:ext cx="8382000" cy="1218795"/>
          </a:xfrm>
        </p:spPr>
        <p:txBody>
          <a:bodyPr>
            <a:normAutofit fontScale="90000"/>
          </a:bodyPr>
          <a:lstStyle/>
          <a:p>
            <a:r>
              <a:rPr lang="en-US" sz="4400" dirty="0"/>
              <a:t>What kind of reports can I build using these tools?</a:t>
            </a:r>
          </a:p>
        </p:txBody>
      </p:sp>
      <p:sp>
        <p:nvSpPr>
          <p:cNvPr id="6" name="Rectangle 5"/>
          <p:cNvSpPr/>
          <p:nvPr/>
        </p:nvSpPr>
        <p:spPr bwMode="auto">
          <a:xfrm>
            <a:off x="2362200" y="3505200"/>
            <a:ext cx="1828800" cy="12192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rPr>
              <a:t>Report</a:t>
            </a:r>
          </a:p>
          <a:p>
            <a:pPr algn="ctr" defTabSz="914099"/>
            <a:r>
              <a:rPr lang="en-US" dirty="0" smtClean="0">
                <a:solidFill>
                  <a:schemeClr val="tx1"/>
                </a:solidFill>
              </a:rPr>
              <a:t>Builder</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3835400"/>
            <a:ext cx="348676" cy="3581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1424632"/>
            <a:ext cx="4724400" cy="4137968"/>
          </a:xfrm>
          <a:prstGeom prst="rect">
            <a:avLst/>
          </a:prstGeom>
          <a:ln>
            <a:noFill/>
          </a:ln>
          <a:effectLst>
            <a:reflection blurRad="12700" stA="30000" endPos="30000" dist="5000" dir="5400000" sy="-100000" algn="bl" rotWithShape="0"/>
          </a:effectLst>
          <a:scene3d>
            <a:camera prst="perspectiveContrastingLeftFacing">
              <a:rot lat="300000" lon="24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9" name="Rounded Rectangular Callout 8"/>
          <p:cNvSpPr/>
          <p:nvPr/>
        </p:nvSpPr>
        <p:spPr bwMode="auto">
          <a:xfrm>
            <a:off x="1524000" y="1600200"/>
            <a:ext cx="2286000" cy="1447800"/>
          </a:xfrm>
          <a:prstGeom prst="wedgeRoundRectCallout">
            <a:avLst>
              <a:gd name="adj1" fmla="val 90692"/>
              <a:gd name="adj2" fmla="val 7048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Multiple charts showing data in a single RS report</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182749"/>
            <a:ext cx="6235700" cy="24447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3478149"/>
            <a:ext cx="5668137" cy="22368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7" name="Title 1"/>
          <p:cNvSpPr>
            <a:spLocks noGrp="1"/>
          </p:cNvSpPr>
          <p:nvPr>
            <p:ph type="title"/>
          </p:nvPr>
        </p:nvSpPr>
        <p:spPr>
          <a:xfrm>
            <a:off x="381000" y="230188"/>
            <a:ext cx="8382000" cy="1218795"/>
          </a:xfrm>
        </p:spPr>
        <p:txBody>
          <a:bodyPr>
            <a:normAutofit fontScale="90000"/>
          </a:bodyPr>
          <a:lstStyle/>
          <a:p>
            <a:r>
              <a:rPr lang="en-US" sz="4400" dirty="0"/>
              <a:t>What kind of reports can I build using these tools?</a:t>
            </a:r>
          </a:p>
        </p:txBody>
      </p:sp>
      <p:sp>
        <p:nvSpPr>
          <p:cNvPr id="8" name="Rectangle 7"/>
          <p:cNvSpPr/>
          <p:nvPr/>
        </p:nvSpPr>
        <p:spPr bwMode="auto">
          <a:xfrm>
            <a:off x="6096000" y="1581157"/>
            <a:ext cx="1827179" cy="1162043"/>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rPr>
              <a:t>Business Intelligence Development Studio (BIDS)</a:t>
            </a:r>
          </a:p>
        </p:txBody>
      </p:sp>
      <p:pic>
        <p:nvPicPr>
          <p:cNvPr id="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1615606"/>
            <a:ext cx="358099" cy="3109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sp>
        <p:nvSpPr>
          <p:cNvPr id="10" name="Rounded Rectangular Callout 9"/>
          <p:cNvSpPr/>
          <p:nvPr/>
        </p:nvSpPr>
        <p:spPr bwMode="auto">
          <a:xfrm>
            <a:off x="6553200" y="3200400"/>
            <a:ext cx="2286000" cy="1447800"/>
          </a:xfrm>
          <a:prstGeom prst="wedgeRoundRectCallout">
            <a:avLst>
              <a:gd name="adj1" fmla="val -76530"/>
              <a:gd name="adj2" fmla="val 84521"/>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t>Complex RS reports with custom visualization</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304800"/>
            <a:ext cx="8382000" cy="914198"/>
          </a:xfrm>
        </p:spPr>
        <p:txBody>
          <a:bodyPr>
            <a:normAutofit fontScale="90000"/>
          </a:bodyPr>
          <a:lstStyle/>
          <a:p>
            <a:r>
              <a:rPr lang="en-US" sz="4400" dirty="0" smtClean="0"/>
              <a:t>Reporting Out of the Box - Summary</a:t>
            </a:r>
            <a:endParaRPr lang="en-US" sz="4400" dirty="0"/>
          </a:p>
        </p:txBody>
      </p:sp>
      <p:sp>
        <p:nvSpPr>
          <p:cNvPr id="6" name="Text Placeholder 2"/>
          <p:cNvSpPr txBox="1">
            <a:spLocks/>
          </p:cNvSpPr>
          <p:nvPr/>
        </p:nvSpPr>
        <p:spPr>
          <a:xfrm>
            <a:off x="381000" y="1905000"/>
            <a:ext cx="8382000" cy="4114800"/>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chemeClr val="tx1">
                    <a:tint val="75000"/>
                  </a:schemeClr>
                </a:solidFill>
                <a:effectLst/>
                <a:uLnTx/>
                <a:uFillTx/>
                <a:latin typeface="+mn-lt"/>
                <a:ea typeface="+mn-ea"/>
                <a:cs typeface="+mn-cs"/>
              </a:rPr>
              <a:t>Dashboards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Sharepoint</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WSS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Sharepoint</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Office Server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chemeClr val="tx1">
                    <a:tint val="75000"/>
                  </a:schemeClr>
                </a:solidFill>
                <a:effectLst/>
                <a:uLnTx/>
                <a:uFillTx/>
                <a:latin typeface="+mn-lt"/>
                <a:ea typeface="+mn-ea"/>
                <a:cs typeface="+mn-cs"/>
              </a:rPr>
              <a:t>Reports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Create Excel Report from Query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Ad-Hoc Excel Reporting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SQL Report Designer</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SQL BI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chemeClr val="tx1">
                    <a:tint val="75000"/>
                  </a:schemeClr>
                </a:solidFill>
                <a:effectLst/>
                <a:uLnTx/>
                <a:uFillTx/>
                <a:latin typeface="+mn-lt"/>
                <a:ea typeface="+mn-ea"/>
                <a:cs typeface="+mn-cs"/>
              </a:rPr>
              <a:t>Data Availability</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Data Warehouse (MDX, Excel Reporting)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Relational Warehouse (SQL)</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Extensibility Layer to Import External Data into Warehouse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dirty="0" smtClean="0"/>
              <a:t>Project Management</a:t>
            </a:r>
          </a:p>
          <a:p>
            <a:r>
              <a:rPr lang="en-US" dirty="0" smtClean="0"/>
              <a:t>Scrum Planning (Demo)</a:t>
            </a:r>
          </a:p>
          <a:p>
            <a:r>
              <a:rPr lang="en-US" dirty="0" smtClean="0"/>
              <a:t>Traceability and Link Topology</a:t>
            </a:r>
          </a:p>
          <a:p>
            <a:r>
              <a:rPr lang="en-US" dirty="0" smtClean="0"/>
              <a:t>Excel Reporting (Demo)</a:t>
            </a:r>
          </a:p>
          <a:p>
            <a:r>
              <a:rPr lang="en-US" dirty="0" smtClean="0"/>
              <a:t>Dashboard and Ad Hoc Reporting</a:t>
            </a:r>
          </a:p>
          <a:p>
            <a:r>
              <a:rPr lang="en-US" dirty="0" smtClean="0"/>
              <a:t>New Relational Reporting</a:t>
            </a:r>
          </a:p>
          <a:p>
            <a:r>
              <a:rPr lang="en-US" dirty="0" smtClean="0"/>
              <a:t>What to Use</a:t>
            </a:r>
          </a:p>
          <a:p>
            <a:r>
              <a:rPr lang="en-US" dirty="0" smtClean="0">
                <a:solidFill>
                  <a:schemeClr val="accent3"/>
                </a:solidFill>
              </a:rPr>
              <a:t>VS2010</a:t>
            </a:r>
            <a:endParaRPr lang="en-US" dirty="0">
              <a:solidFill>
                <a:schemeClr val="accent3"/>
              </a:solidFill>
            </a:endParaRPr>
          </a:p>
          <a:p>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B53084-9875-470A-AB4E-258B9B09478D}" type="slidenum">
              <a:rPr lang="en-US" smtClean="0"/>
              <a:pPr/>
              <a:t>59</a:t>
            </a:fld>
            <a:endParaRPr lang="en-US" dirty="0"/>
          </a:p>
        </p:txBody>
      </p:sp>
      <p:sp>
        <p:nvSpPr>
          <p:cNvPr id="5" name="Title 1"/>
          <p:cNvSpPr txBox="1">
            <a:spLocks/>
          </p:cNvSpPr>
          <p:nvPr/>
        </p:nvSpPr>
        <p:spPr>
          <a:xfrm>
            <a:off x="389436" y="190500"/>
            <a:ext cx="8382000" cy="512448"/>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solidFill>
                  <a:srgbClr val="D00000"/>
                </a:solidFill>
                <a:latin typeface="+mj-lt"/>
                <a:ea typeface="+mj-ea"/>
                <a:cs typeface="+mj-cs"/>
              </a:rPr>
              <a:t>Visual</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400" dirty="0" smtClean="0">
                <a:solidFill>
                  <a:srgbClr val="D00000"/>
                </a:solidFill>
                <a:latin typeface="+mj-lt"/>
                <a:ea typeface="+mj-ea"/>
                <a:cs typeface="+mj-cs"/>
              </a:rPr>
              <a:t>Studio 2010</a:t>
            </a:r>
            <a:endParaRPr lang="en-US" sz="4400" dirty="0">
              <a:solidFill>
                <a:srgbClr val="D00000"/>
              </a:solidFill>
              <a:latin typeface="+mj-lt"/>
              <a:ea typeface="+mj-ea"/>
              <a:cs typeface="+mj-cs"/>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4533900"/>
            <a:ext cx="3429000" cy="69103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1" y="1181101"/>
            <a:ext cx="3429000" cy="69103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1" y="2298700"/>
            <a:ext cx="3429000" cy="69103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3416300"/>
            <a:ext cx="3429000" cy="69103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2012" y="1333150"/>
            <a:ext cx="2871788" cy="386936"/>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2012" y="2450749"/>
            <a:ext cx="2871788" cy="38693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2012" y="3568349"/>
            <a:ext cx="2871788" cy="3869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r>
              <a:rPr lang="en-US" dirty="0" smtClean="0"/>
              <a:t>Project Management</a:t>
            </a:r>
          </a:p>
          <a:p>
            <a:r>
              <a:rPr lang="en-US" dirty="0" smtClean="0">
                <a:solidFill>
                  <a:schemeClr val="accent3"/>
                </a:solidFill>
              </a:rPr>
              <a:t>Scrum Planning (Demo)</a:t>
            </a:r>
          </a:p>
          <a:p>
            <a:r>
              <a:rPr lang="en-US" dirty="0" smtClean="0"/>
              <a:t>Traceability and Link Topology</a:t>
            </a:r>
          </a:p>
          <a:p>
            <a:r>
              <a:rPr lang="en-US" dirty="0" smtClean="0"/>
              <a:t>Excel Reporting (Demo)</a:t>
            </a:r>
          </a:p>
          <a:p>
            <a:r>
              <a:rPr lang="en-US" dirty="0" smtClean="0"/>
              <a:t>Dashboard and Ad Hoc Reporting</a:t>
            </a:r>
          </a:p>
          <a:p>
            <a:r>
              <a:rPr lang="en-US" dirty="0" smtClean="0"/>
              <a:t>New Relational Reporting</a:t>
            </a:r>
          </a:p>
          <a:p>
            <a:r>
              <a:rPr lang="en-US" dirty="0" smtClean="0"/>
              <a:t>What to Use</a:t>
            </a:r>
          </a:p>
          <a:p>
            <a:r>
              <a:rPr lang="en-US" dirty="0" smtClean="0"/>
              <a:t>VS2010</a:t>
            </a:r>
            <a:endParaRPr lang="en-US" dirty="0"/>
          </a:p>
          <a:p>
            <a:endParaRPr lang="en-US" dirty="0"/>
          </a:p>
        </p:txBody>
      </p:sp>
      <p:sp>
        <p:nvSpPr>
          <p:cNvPr id="4" name="Slide Number Placeholder 3"/>
          <p:cNvSpPr>
            <a:spLocks noGrp="1"/>
          </p:cNvSpPr>
          <p:nvPr>
            <p:ph type="sldNum" sz="quarter" idx="12"/>
          </p:nvPr>
        </p:nvSpPr>
        <p:spPr/>
        <p:txBody>
          <a:bodyPr/>
          <a:lstStyle/>
          <a:p>
            <a:fld id="{C5B53084-9875-470A-AB4E-258B9B09478D}" type="slidenum">
              <a:rPr lang="en-US" smtClean="0"/>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60</a:t>
            </a:fld>
            <a:endParaRPr lang="en-US"/>
          </a:p>
        </p:txBody>
      </p:sp>
      <p:sp>
        <p:nvSpPr>
          <p:cNvPr id="3" name="Rounded Rectangle 2"/>
          <p:cNvSpPr/>
          <p:nvPr/>
        </p:nvSpPr>
        <p:spPr>
          <a:xfrm>
            <a:off x="457200" y="266700"/>
            <a:ext cx="8229600" cy="5334000"/>
          </a:xfrm>
          <a:prstGeom prst="roundRect">
            <a:avLst>
              <a:gd name="adj" fmla="val 3031"/>
            </a:avLst>
          </a:prstGeom>
        </p:spPr>
        <p:style>
          <a:lnRef idx="1">
            <a:schemeClr val="accent3"/>
          </a:lnRef>
          <a:fillRef idx="2">
            <a:schemeClr val="accent3"/>
          </a:fillRef>
          <a:effectRef idx="1">
            <a:schemeClr val="accent3"/>
          </a:effectRef>
          <a:fontRef idx="minor">
            <a:schemeClr val="dk1"/>
          </a:fontRef>
        </p:style>
        <p:txBody>
          <a:bodyPr rtlCol="0" anchor="t"/>
          <a:lstStyle/>
          <a:p>
            <a:endParaRPr lang="en-US" sz="2000" dirty="0" smtClean="0"/>
          </a:p>
        </p:txBody>
      </p:sp>
      <p:sp>
        <p:nvSpPr>
          <p:cNvPr id="4" name="Rounded Rectangle 3"/>
          <p:cNvSpPr/>
          <p:nvPr/>
        </p:nvSpPr>
        <p:spPr>
          <a:xfrm>
            <a:off x="537796" y="2247900"/>
            <a:ext cx="8072804" cy="3276600"/>
          </a:xfrm>
          <a:prstGeom prst="roundRect">
            <a:avLst>
              <a:gd name="adj" fmla="val 3031"/>
            </a:avLst>
          </a:prstGeom>
        </p:spPr>
        <p:style>
          <a:lnRef idx="1">
            <a:schemeClr val="accent2"/>
          </a:lnRef>
          <a:fillRef idx="2">
            <a:schemeClr val="accent2"/>
          </a:fillRef>
          <a:effectRef idx="1">
            <a:schemeClr val="accent2"/>
          </a:effectRef>
          <a:fontRef idx="minor">
            <a:schemeClr val="dk1"/>
          </a:fontRef>
        </p:style>
        <p:txBody>
          <a:bodyPr rtlCol="0" anchor="t"/>
          <a:lstStyle/>
          <a:p>
            <a:endParaRPr lang="en-US" sz="2000" dirty="0" smtClean="0"/>
          </a:p>
        </p:txBody>
      </p:sp>
      <p:grpSp>
        <p:nvGrpSpPr>
          <p:cNvPr id="5" name="Group 4"/>
          <p:cNvGrpSpPr/>
          <p:nvPr/>
        </p:nvGrpSpPr>
        <p:grpSpPr>
          <a:xfrm>
            <a:off x="3276600" y="190500"/>
            <a:ext cx="5334000" cy="2057400"/>
            <a:chOff x="3276600" y="342900"/>
            <a:chExt cx="5334000" cy="2057400"/>
          </a:xfrm>
        </p:grpSpPr>
        <p:grpSp>
          <p:nvGrpSpPr>
            <p:cNvPr id="6" name="Group 5"/>
            <p:cNvGrpSpPr/>
            <p:nvPr/>
          </p:nvGrpSpPr>
          <p:grpSpPr>
            <a:xfrm>
              <a:off x="5791200" y="342900"/>
              <a:ext cx="2819400" cy="1676400"/>
              <a:chOff x="5791200" y="342900"/>
              <a:chExt cx="2819400" cy="1676400"/>
            </a:xfrm>
          </p:grpSpPr>
          <p:pic>
            <p:nvPicPr>
              <p:cNvPr id="38" name="Picture 4" descr="G:\rounded rectangle blue.png"/>
              <p:cNvPicPr>
                <a:picLocks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91200" y="342900"/>
                <a:ext cx="2819400" cy="1676400"/>
              </a:xfrm>
              <a:prstGeom prst="rect">
                <a:avLst/>
              </a:prstGeom>
              <a:extLst/>
            </p:spPr>
          </p:pic>
          <p:sp>
            <p:nvSpPr>
              <p:cNvPr id="39" name="TextBox 38"/>
              <p:cNvSpPr txBox="1"/>
              <p:nvPr/>
            </p:nvSpPr>
            <p:spPr>
              <a:xfrm>
                <a:off x="5995477" y="568523"/>
                <a:ext cx="2462723" cy="307777"/>
              </a:xfrm>
              <a:prstGeom prst="rect">
                <a:avLst/>
              </a:prstGeom>
              <a:noFill/>
            </p:spPr>
            <p:txBody>
              <a:bodyPr wrap="square" rtlCol="0">
                <a:spAutoFit/>
              </a:bodyPr>
              <a:lstStyle/>
              <a:p>
                <a:pPr algn="ctr"/>
                <a:r>
                  <a:rPr lang="en-US" sz="1400" i="1" dirty="0" smtClean="0"/>
                  <a:t>Test Manager 2010</a:t>
                </a:r>
                <a:endParaRPr lang="en-US" sz="1400" i="1" dirty="0"/>
              </a:p>
            </p:txBody>
          </p:sp>
        </p:grpSp>
        <p:grpSp>
          <p:nvGrpSpPr>
            <p:cNvPr id="7" name="Group 122"/>
            <p:cNvGrpSpPr/>
            <p:nvPr/>
          </p:nvGrpSpPr>
          <p:grpSpPr>
            <a:xfrm>
              <a:off x="3276600" y="800100"/>
              <a:ext cx="5264470" cy="1600200"/>
              <a:chOff x="3574731" y="1943100"/>
              <a:chExt cx="5264470" cy="1600200"/>
            </a:xfrm>
          </p:grpSpPr>
          <p:grpSp>
            <p:nvGrpSpPr>
              <p:cNvPr id="8" name="Group 123"/>
              <p:cNvGrpSpPr/>
              <p:nvPr/>
            </p:nvGrpSpPr>
            <p:grpSpPr>
              <a:xfrm>
                <a:off x="6158862" y="2250757"/>
                <a:ext cx="2673669" cy="369570"/>
                <a:chOff x="2514595" y="1257294"/>
                <a:chExt cx="1489085" cy="369570"/>
              </a:xfrm>
            </p:grpSpPr>
            <p:pic>
              <p:nvPicPr>
                <p:cNvPr id="36"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37" name="TextBox 36"/>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Manual Testing</a:t>
                  </a:r>
                  <a:endParaRPr lang="en-US" sz="1600" dirty="0">
                    <a:solidFill>
                      <a:schemeClr val="bg1"/>
                    </a:solidFill>
                    <a:effectLst>
                      <a:outerShdw blurRad="38100" dist="38100" dir="2700000" algn="tl">
                        <a:srgbClr val="000000">
                          <a:alpha val="43137"/>
                        </a:srgbClr>
                      </a:outerShdw>
                    </a:effectLst>
                  </a:endParaRPr>
                </a:p>
              </p:txBody>
            </p:sp>
          </p:grpSp>
          <p:grpSp>
            <p:nvGrpSpPr>
              <p:cNvPr id="9" name="Group 130"/>
              <p:cNvGrpSpPr/>
              <p:nvPr/>
            </p:nvGrpSpPr>
            <p:grpSpPr>
              <a:xfrm>
                <a:off x="6165531" y="2866072"/>
                <a:ext cx="2673669" cy="369570"/>
                <a:chOff x="2514595" y="1257294"/>
                <a:chExt cx="1489085" cy="369570"/>
              </a:xfrm>
            </p:grpSpPr>
            <p:pic>
              <p:nvPicPr>
                <p:cNvPr id="34"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35" name="TextBox 34"/>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Layer Diagram</a:t>
                  </a:r>
                  <a:endParaRPr lang="en-US" sz="1600" dirty="0">
                    <a:solidFill>
                      <a:schemeClr val="bg1"/>
                    </a:solidFill>
                    <a:effectLst>
                      <a:outerShdw blurRad="38100" dist="38100" dir="2700000" algn="tl">
                        <a:srgbClr val="000000">
                          <a:alpha val="43137"/>
                        </a:srgbClr>
                      </a:outerShdw>
                    </a:effectLst>
                  </a:endParaRPr>
                </a:p>
              </p:txBody>
            </p:sp>
          </p:grpSp>
          <p:grpSp>
            <p:nvGrpSpPr>
              <p:cNvPr id="10" name="Group 133"/>
              <p:cNvGrpSpPr/>
              <p:nvPr/>
            </p:nvGrpSpPr>
            <p:grpSpPr>
              <a:xfrm>
                <a:off x="3574731" y="2247900"/>
                <a:ext cx="2673669" cy="369570"/>
                <a:chOff x="1075383" y="946780"/>
                <a:chExt cx="1489085" cy="369570"/>
              </a:xfrm>
            </p:grpSpPr>
            <p:pic>
              <p:nvPicPr>
                <p:cNvPr id="32"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75383" y="946780"/>
                  <a:ext cx="1489085" cy="369570"/>
                </a:xfrm>
                <a:prstGeom prst="rect">
                  <a:avLst/>
                </a:prstGeom>
                <a:extLst/>
              </p:spPr>
            </p:pic>
            <p:sp>
              <p:nvSpPr>
                <p:cNvPr id="33" name="TextBox 32"/>
                <p:cNvSpPr txBox="1"/>
                <p:nvPr/>
              </p:nvSpPr>
              <p:spPr>
                <a:xfrm>
                  <a:off x="1151588" y="946786"/>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UML Modeling</a:t>
                  </a:r>
                  <a:endParaRPr lang="en-US" sz="1600" dirty="0">
                    <a:solidFill>
                      <a:schemeClr val="bg1"/>
                    </a:solidFill>
                    <a:effectLst>
                      <a:outerShdw blurRad="38100" dist="38100" dir="2700000" algn="tl">
                        <a:srgbClr val="000000">
                          <a:alpha val="43137"/>
                        </a:srgbClr>
                      </a:outerShdw>
                    </a:effectLst>
                  </a:endParaRPr>
                </a:p>
              </p:txBody>
            </p:sp>
          </p:grpSp>
          <p:grpSp>
            <p:nvGrpSpPr>
              <p:cNvPr id="11" name="Group 134"/>
              <p:cNvGrpSpPr/>
              <p:nvPr/>
            </p:nvGrpSpPr>
            <p:grpSpPr>
              <a:xfrm>
                <a:off x="3574731" y="3173730"/>
                <a:ext cx="2673669" cy="369570"/>
                <a:chOff x="2514595" y="1257294"/>
                <a:chExt cx="1489085" cy="369570"/>
              </a:xfrm>
            </p:grpSpPr>
            <p:pic>
              <p:nvPicPr>
                <p:cNvPr id="30"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31" name="TextBox 30"/>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Load Testing</a:t>
                  </a:r>
                  <a:endParaRPr lang="en-US" sz="1600" dirty="0">
                    <a:solidFill>
                      <a:schemeClr val="bg1"/>
                    </a:solidFill>
                    <a:effectLst>
                      <a:outerShdw blurRad="38100" dist="38100" dir="2700000" algn="tl">
                        <a:srgbClr val="000000">
                          <a:alpha val="43137"/>
                        </a:srgbClr>
                      </a:outerShdw>
                    </a:effectLst>
                  </a:endParaRPr>
                </a:p>
              </p:txBody>
            </p:sp>
          </p:grpSp>
          <p:grpSp>
            <p:nvGrpSpPr>
              <p:cNvPr id="12" name="Group 135"/>
              <p:cNvGrpSpPr/>
              <p:nvPr/>
            </p:nvGrpSpPr>
            <p:grpSpPr>
              <a:xfrm>
                <a:off x="6158862" y="3173730"/>
                <a:ext cx="2673669" cy="369570"/>
                <a:chOff x="2514595" y="1257294"/>
                <a:chExt cx="1489085" cy="369570"/>
              </a:xfrm>
            </p:grpSpPr>
            <p:pic>
              <p:nvPicPr>
                <p:cNvPr id="28"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29" name="TextBox 28"/>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Web Testing</a:t>
                  </a:r>
                  <a:endParaRPr lang="en-US" sz="1600" dirty="0">
                    <a:solidFill>
                      <a:schemeClr val="bg1"/>
                    </a:solidFill>
                    <a:effectLst>
                      <a:outerShdw blurRad="38100" dist="38100" dir="2700000" algn="tl">
                        <a:srgbClr val="000000">
                          <a:alpha val="43137"/>
                        </a:srgbClr>
                      </a:outerShdw>
                    </a:effectLst>
                  </a:endParaRPr>
                </a:p>
              </p:txBody>
            </p:sp>
          </p:grpSp>
          <p:grpSp>
            <p:nvGrpSpPr>
              <p:cNvPr id="13" name="Group 145"/>
              <p:cNvGrpSpPr/>
              <p:nvPr/>
            </p:nvGrpSpPr>
            <p:grpSpPr>
              <a:xfrm>
                <a:off x="6158862" y="1943100"/>
                <a:ext cx="2673669" cy="369570"/>
                <a:chOff x="2514595" y="1257294"/>
                <a:chExt cx="1489085" cy="369570"/>
              </a:xfrm>
            </p:grpSpPr>
            <p:pic>
              <p:nvPicPr>
                <p:cNvPr id="26"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27" name="TextBox 26"/>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Test Case Management</a:t>
                  </a:r>
                  <a:endParaRPr lang="en-US" sz="1600" dirty="0">
                    <a:solidFill>
                      <a:schemeClr val="bg1"/>
                    </a:solidFill>
                    <a:effectLst>
                      <a:outerShdw blurRad="38100" dist="38100" dir="2700000" algn="tl">
                        <a:srgbClr val="000000">
                          <a:alpha val="43137"/>
                        </a:srgbClr>
                      </a:outerShdw>
                    </a:effectLst>
                  </a:endParaRPr>
                </a:p>
              </p:txBody>
            </p:sp>
          </p:grpSp>
          <p:grpSp>
            <p:nvGrpSpPr>
              <p:cNvPr id="14" name="Group 146"/>
              <p:cNvGrpSpPr/>
              <p:nvPr/>
            </p:nvGrpSpPr>
            <p:grpSpPr>
              <a:xfrm>
                <a:off x="3574733" y="1943100"/>
                <a:ext cx="2673669" cy="369570"/>
                <a:chOff x="2514595" y="1257294"/>
                <a:chExt cx="1489085" cy="369570"/>
              </a:xfrm>
            </p:grpSpPr>
            <p:pic>
              <p:nvPicPr>
                <p:cNvPr id="24"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25" name="TextBox 24"/>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IntelliTrace™</a:t>
                  </a:r>
                  <a:endParaRPr lang="en-US" sz="1600" dirty="0">
                    <a:solidFill>
                      <a:schemeClr val="bg1"/>
                    </a:solidFill>
                    <a:effectLst>
                      <a:outerShdw blurRad="38100" dist="38100" dir="2700000" algn="tl">
                        <a:srgbClr val="000000">
                          <a:alpha val="43137"/>
                        </a:srgbClr>
                      </a:outerShdw>
                    </a:effectLst>
                  </a:endParaRPr>
                </a:p>
              </p:txBody>
            </p:sp>
          </p:grpSp>
          <p:grpSp>
            <p:nvGrpSpPr>
              <p:cNvPr id="15" name="Group 147"/>
              <p:cNvGrpSpPr/>
              <p:nvPr/>
            </p:nvGrpSpPr>
            <p:grpSpPr>
              <a:xfrm>
                <a:off x="3581400" y="2558414"/>
                <a:ext cx="2673669" cy="369570"/>
                <a:chOff x="2514595" y="1257294"/>
                <a:chExt cx="1489085" cy="369570"/>
              </a:xfrm>
            </p:grpSpPr>
            <p:pic>
              <p:nvPicPr>
                <p:cNvPr id="22"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23" name="TextBox 22"/>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Architecture Explorer</a:t>
                  </a:r>
                  <a:endParaRPr lang="en-US" sz="1600" dirty="0">
                    <a:solidFill>
                      <a:schemeClr val="bg1"/>
                    </a:solidFill>
                    <a:effectLst>
                      <a:outerShdw blurRad="38100" dist="38100" dir="2700000" algn="tl">
                        <a:srgbClr val="000000">
                          <a:alpha val="43137"/>
                        </a:srgbClr>
                      </a:outerShdw>
                    </a:effectLst>
                  </a:endParaRPr>
                </a:p>
              </p:txBody>
            </p:sp>
          </p:grpSp>
          <p:grpSp>
            <p:nvGrpSpPr>
              <p:cNvPr id="16" name="Group 148"/>
              <p:cNvGrpSpPr/>
              <p:nvPr/>
            </p:nvGrpSpPr>
            <p:grpSpPr>
              <a:xfrm>
                <a:off x="6165532" y="2552700"/>
                <a:ext cx="2673669" cy="369570"/>
                <a:chOff x="3953807" y="1559237"/>
                <a:chExt cx="1489085" cy="369570"/>
              </a:xfrm>
            </p:grpSpPr>
            <p:pic>
              <p:nvPicPr>
                <p:cNvPr id="20"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3953807" y="1559237"/>
                  <a:ext cx="1489085" cy="369570"/>
                </a:xfrm>
                <a:prstGeom prst="rect">
                  <a:avLst/>
                </a:prstGeom>
                <a:extLst/>
              </p:spPr>
            </p:pic>
            <p:sp>
              <p:nvSpPr>
                <p:cNvPr id="21" name="TextBox 20"/>
                <p:cNvSpPr txBox="1"/>
                <p:nvPr/>
              </p:nvSpPr>
              <p:spPr>
                <a:xfrm>
                  <a:off x="3992876" y="1602278"/>
                  <a:ext cx="1416594" cy="276999"/>
                </a:xfrm>
                <a:prstGeom prst="rect">
                  <a:avLst/>
                </a:prstGeom>
                <a:noFill/>
              </p:spPr>
              <p:txBody>
                <a:bodyPr wrap="square" rtlCol="0">
                  <a:spAutoFit/>
                </a:bodyPr>
                <a:lstStyle/>
                <a:p>
                  <a:pPr algn="ctr"/>
                  <a:r>
                    <a:rPr lang="en-US" sz="1200" b="1" dirty="0" smtClean="0">
                      <a:solidFill>
                        <a:schemeClr val="bg1"/>
                      </a:solidFill>
                      <a:effectLst>
                        <a:outerShdw blurRad="38100" dist="38100" dir="2700000" algn="tl">
                          <a:srgbClr val="000000">
                            <a:alpha val="43137"/>
                          </a:srgbClr>
                        </a:outerShdw>
                      </a:effectLst>
                    </a:rPr>
                    <a:t>Fast Forward for Manual Testing</a:t>
                  </a:r>
                  <a:endParaRPr lang="en-US" sz="1200" b="1" dirty="0">
                    <a:solidFill>
                      <a:schemeClr val="bg1"/>
                    </a:solidFill>
                    <a:effectLst>
                      <a:outerShdw blurRad="38100" dist="38100" dir="2700000" algn="tl">
                        <a:srgbClr val="000000">
                          <a:alpha val="43137"/>
                        </a:srgbClr>
                      </a:outerShdw>
                    </a:effectLst>
                  </a:endParaRPr>
                </a:p>
              </p:txBody>
            </p:sp>
          </p:grpSp>
          <p:grpSp>
            <p:nvGrpSpPr>
              <p:cNvPr id="17" name="Group 149"/>
              <p:cNvGrpSpPr/>
              <p:nvPr/>
            </p:nvGrpSpPr>
            <p:grpSpPr>
              <a:xfrm>
                <a:off x="3574731" y="2866072"/>
                <a:ext cx="2673669" cy="369570"/>
                <a:chOff x="2514595" y="1257294"/>
                <a:chExt cx="1489085" cy="369570"/>
              </a:xfrm>
            </p:grpSpPr>
            <p:pic>
              <p:nvPicPr>
                <p:cNvPr id="18" name="Picture 4" descr="G:\rounded rectangle blue.png"/>
                <p:cNvPicPr>
                  <a:picLocks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19" name="TextBox 18"/>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Logical Class Designer</a:t>
                  </a:r>
                  <a:endParaRPr lang="en-US" sz="1600" dirty="0">
                    <a:solidFill>
                      <a:schemeClr val="bg1"/>
                    </a:solidFill>
                    <a:effectLst>
                      <a:outerShdw blurRad="38100" dist="38100" dir="2700000" algn="tl">
                        <a:srgbClr val="000000">
                          <a:alpha val="43137"/>
                        </a:srgbClr>
                      </a:outerShdw>
                    </a:effectLst>
                  </a:endParaRPr>
                </a:p>
              </p:txBody>
            </p:sp>
          </p:grpSp>
        </p:grpSp>
      </p:grpSp>
      <p:sp>
        <p:nvSpPr>
          <p:cNvPr id="40" name="Rounded Rectangle 39"/>
          <p:cNvSpPr/>
          <p:nvPr/>
        </p:nvSpPr>
        <p:spPr>
          <a:xfrm>
            <a:off x="591483" y="3848100"/>
            <a:ext cx="7942919" cy="1600200"/>
          </a:xfrm>
          <a:prstGeom prst="roundRect">
            <a:avLst>
              <a:gd name="adj" fmla="val 3031"/>
            </a:avLst>
          </a:prstGeom>
        </p:spPr>
        <p:style>
          <a:lnRef idx="1">
            <a:schemeClr val="accent5"/>
          </a:lnRef>
          <a:fillRef idx="2">
            <a:schemeClr val="accent5"/>
          </a:fillRef>
          <a:effectRef idx="1">
            <a:schemeClr val="accent5"/>
          </a:effectRef>
          <a:fontRef idx="minor">
            <a:schemeClr val="dk1"/>
          </a:fontRef>
        </p:style>
        <p:txBody>
          <a:bodyPr rtlCol="0" anchor="t"/>
          <a:lstStyle/>
          <a:p>
            <a:endParaRPr lang="en-US" sz="2000" dirty="0"/>
          </a:p>
        </p:txBody>
      </p:sp>
      <p:grpSp>
        <p:nvGrpSpPr>
          <p:cNvPr id="41" name="Group 40"/>
          <p:cNvGrpSpPr/>
          <p:nvPr/>
        </p:nvGrpSpPr>
        <p:grpSpPr>
          <a:xfrm>
            <a:off x="3269931" y="3848100"/>
            <a:ext cx="5264469" cy="1600200"/>
            <a:chOff x="3574731" y="1943100"/>
            <a:chExt cx="5264469" cy="1600200"/>
          </a:xfrm>
        </p:grpSpPr>
        <p:grpSp>
          <p:nvGrpSpPr>
            <p:cNvPr id="42" name="Group 171"/>
            <p:cNvGrpSpPr/>
            <p:nvPr/>
          </p:nvGrpSpPr>
          <p:grpSpPr>
            <a:xfrm>
              <a:off x="6158862" y="2250757"/>
              <a:ext cx="2673669" cy="369570"/>
              <a:chOff x="2514595" y="1257294"/>
              <a:chExt cx="1489085" cy="369570"/>
            </a:xfrm>
          </p:grpSpPr>
          <p:pic>
            <p:nvPicPr>
              <p:cNvPr id="70"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71" name="TextBox 70"/>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Cloud Development</a:t>
                </a:r>
                <a:endParaRPr lang="en-US" sz="1600" dirty="0">
                  <a:solidFill>
                    <a:schemeClr val="bg1"/>
                  </a:solidFill>
                  <a:effectLst>
                    <a:outerShdw blurRad="38100" dist="38100" dir="2700000" algn="tl">
                      <a:srgbClr val="000000">
                        <a:alpha val="43137"/>
                      </a:srgbClr>
                    </a:outerShdw>
                  </a:effectLst>
                </a:endParaRPr>
              </a:p>
            </p:txBody>
          </p:sp>
        </p:grpSp>
        <p:grpSp>
          <p:nvGrpSpPr>
            <p:cNvPr id="43" name="Group 172"/>
            <p:cNvGrpSpPr/>
            <p:nvPr/>
          </p:nvGrpSpPr>
          <p:grpSpPr>
            <a:xfrm>
              <a:off x="6165531" y="2866072"/>
              <a:ext cx="2673669" cy="369570"/>
              <a:chOff x="2514595" y="1257294"/>
              <a:chExt cx="1489085" cy="369570"/>
            </a:xfrm>
          </p:grpSpPr>
          <p:pic>
            <p:nvPicPr>
              <p:cNvPr id="68"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69" name="TextBox 68"/>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Office Development</a:t>
                </a:r>
                <a:endParaRPr lang="en-US" sz="1600" dirty="0">
                  <a:solidFill>
                    <a:schemeClr val="bg1"/>
                  </a:solidFill>
                  <a:effectLst>
                    <a:outerShdw blurRad="38100" dist="38100" dir="2700000" algn="tl">
                      <a:srgbClr val="000000">
                        <a:alpha val="43137"/>
                      </a:srgbClr>
                    </a:outerShdw>
                  </a:effectLst>
                </a:endParaRPr>
              </a:p>
            </p:txBody>
          </p:sp>
        </p:grpSp>
        <p:grpSp>
          <p:nvGrpSpPr>
            <p:cNvPr id="44" name="Group 173"/>
            <p:cNvGrpSpPr/>
            <p:nvPr/>
          </p:nvGrpSpPr>
          <p:grpSpPr>
            <a:xfrm>
              <a:off x="6158862" y="2558414"/>
              <a:ext cx="2673669" cy="369570"/>
              <a:chOff x="2514595" y="1257294"/>
              <a:chExt cx="1489085" cy="369570"/>
            </a:xfrm>
          </p:grpSpPr>
          <p:pic>
            <p:nvPicPr>
              <p:cNvPr id="66"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67" name="TextBox 66"/>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Windows Development</a:t>
                </a:r>
                <a:endParaRPr lang="en-US" sz="1600" dirty="0">
                  <a:solidFill>
                    <a:schemeClr val="bg1"/>
                  </a:solidFill>
                  <a:effectLst>
                    <a:outerShdw blurRad="38100" dist="38100" dir="2700000" algn="tl">
                      <a:srgbClr val="000000">
                        <a:alpha val="43137"/>
                      </a:srgbClr>
                    </a:outerShdw>
                  </a:effectLst>
                </a:endParaRPr>
              </a:p>
            </p:txBody>
          </p:sp>
        </p:grpSp>
        <p:grpSp>
          <p:nvGrpSpPr>
            <p:cNvPr id="45" name="Group 174"/>
            <p:cNvGrpSpPr/>
            <p:nvPr/>
          </p:nvGrpSpPr>
          <p:grpSpPr>
            <a:xfrm>
              <a:off x="3574731" y="3173730"/>
              <a:ext cx="2673669" cy="369570"/>
              <a:chOff x="2514595" y="1257294"/>
              <a:chExt cx="1489085" cy="369570"/>
            </a:xfrm>
          </p:grpSpPr>
          <p:pic>
            <p:nvPicPr>
              <p:cNvPr id="64"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65" name="TextBox 64"/>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New WPF Editor</a:t>
                </a:r>
                <a:endParaRPr lang="en-US" sz="1600" dirty="0">
                  <a:solidFill>
                    <a:schemeClr val="bg1"/>
                  </a:solidFill>
                  <a:effectLst>
                    <a:outerShdw blurRad="38100" dist="38100" dir="2700000" algn="tl">
                      <a:srgbClr val="000000">
                        <a:alpha val="43137"/>
                      </a:srgbClr>
                    </a:outerShdw>
                  </a:effectLst>
                </a:endParaRPr>
              </a:p>
            </p:txBody>
          </p:sp>
        </p:grpSp>
        <p:grpSp>
          <p:nvGrpSpPr>
            <p:cNvPr id="46" name="Group 175"/>
            <p:cNvGrpSpPr/>
            <p:nvPr/>
          </p:nvGrpSpPr>
          <p:grpSpPr>
            <a:xfrm>
              <a:off x="6158862" y="3173730"/>
              <a:ext cx="2673669" cy="369570"/>
              <a:chOff x="2514595" y="1257294"/>
              <a:chExt cx="1489085" cy="369570"/>
            </a:xfrm>
          </p:grpSpPr>
          <p:pic>
            <p:nvPicPr>
              <p:cNvPr id="62"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63" name="TextBox 62"/>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Customizable IDE</a:t>
                </a:r>
                <a:endParaRPr lang="en-US" sz="1600" dirty="0">
                  <a:solidFill>
                    <a:schemeClr val="bg1"/>
                  </a:solidFill>
                  <a:effectLst>
                    <a:outerShdw blurRad="38100" dist="38100" dir="2700000" algn="tl">
                      <a:srgbClr val="000000">
                        <a:alpha val="43137"/>
                      </a:srgbClr>
                    </a:outerShdw>
                  </a:effectLst>
                </a:endParaRPr>
              </a:p>
            </p:txBody>
          </p:sp>
        </p:grpSp>
        <p:grpSp>
          <p:nvGrpSpPr>
            <p:cNvPr id="47" name="Group 176"/>
            <p:cNvGrpSpPr/>
            <p:nvPr/>
          </p:nvGrpSpPr>
          <p:grpSpPr>
            <a:xfrm>
              <a:off x="6158862" y="1943100"/>
              <a:ext cx="2673669" cy="369570"/>
              <a:chOff x="2514595" y="1257294"/>
              <a:chExt cx="1489085" cy="369570"/>
            </a:xfrm>
          </p:grpSpPr>
          <p:pic>
            <p:nvPicPr>
              <p:cNvPr id="60"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61" name="TextBox 60"/>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Multi-core Development</a:t>
                </a:r>
                <a:endParaRPr lang="en-US" sz="1600" dirty="0">
                  <a:solidFill>
                    <a:schemeClr val="bg1"/>
                  </a:solidFill>
                  <a:effectLst>
                    <a:outerShdw blurRad="38100" dist="38100" dir="2700000" algn="tl">
                      <a:srgbClr val="000000">
                        <a:alpha val="43137"/>
                      </a:srgbClr>
                    </a:outerShdw>
                  </a:effectLst>
                </a:endParaRPr>
              </a:p>
            </p:txBody>
          </p:sp>
        </p:grpSp>
        <p:grpSp>
          <p:nvGrpSpPr>
            <p:cNvPr id="48" name="Group 177"/>
            <p:cNvGrpSpPr/>
            <p:nvPr/>
          </p:nvGrpSpPr>
          <p:grpSpPr>
            <a:xfrm>
              <a:off x="3574733" y="1943100"/>
              <a:ext cx="2673669" cy="369570"/>
              <a:chOff x="2514595" y="1257294"/>
              <a:chExt cx="1489085" cy="369570"/>
            </a:xfrm>
          </p:grpSpPr>
          <p:pic>
            <p:nvPicPr>
              <p:cNvPr id="58"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59" name="TextBox 58"/>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Silverlight Tools</a:t>
                </a:r>
                <a:endParaRPr lang="en-US" sz="1600" dirty="0">
                  <a:solidFill>
                    <a:schemeClr val="bg1"/>
                  </a:solidFill>
                  <a:effectLst>
                    <a:outerShdw blurRad="38100" dist="38100" dir="2700000" algn="tl">
                      <a:srgbClr val="000000">
                        <a:alpha val="43137"/>
                      </a:srgbClr>
                    </a:outerShdw>
                  </a:effectLst>
                </a:endParaRPr>
              </a:p>
            </p:txBody>
          </p:sp>
        </p:grpSp>
        <p:grpSp>
          <p:nvGrpSpPr>
            <p:cNvPr id="49" name="Group 178"/>
            <p:cNvGrpSpPr/>
            <p:nvPr/>
          </p:nvGrpSpPr>
          <p:grpSpPr>
            <a:xfrm>
              <a:off x="3581400" y="2558414"/>
              <a:ext cx="2673669" cy="369570"/>
              <a:chOff x="2514595" y="1257294"/>
              <a:chExt cx="1489085" cy="369570"/>
            </a:xfrm>
          </p:grpSpPr>
          <p:pic>
            <p:nvPicPr>
              <p:cNvPr id="56"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57" name="TextBox 56"/>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Web Development</a:t>
                </a:r>
                <a:endParaRPr lang="en-US" sz="1600" dirty="0">
                  <a:solidFill>
                    <a:schemeClr val="bg1"/>
                  </a:solidFill>
                  <a:effectLst>
                    <a:outerShdw blurRad="38100" dist="38100" dir="2700000" algn="tl">
                      <a:srgbClr val="000000">
                        <a:alpha val="43137"/>
                      </a:srgbClr>
                    </a:outerShdw>
                  </a:effectLst>
                </a:endParaRPr>
              </a:p>
            </p:txBody>
          </p:sp>
        </p:grpSp>
        <p:grpSp>
          <p:nvGrpSpPr>
            <p:cNvPr id="50" name="Group 179"/>
            <p:cNvGrpSpPr/>
            <p:nvPr/>
          </p:nvGrpSpPr>
          <p:grpSpPr>
            <a:xfrm>
              <a:off x="3581400" y="2250757"/>
              <a:ext cx="2673669" cy="369570"/>
              <a:chOff x="2514595" y="1257294"/>
              <a:chExt cx="1489085" cy="369570"/>
            </a:xfrm>
          </p:grpSpPr>
          <p:pic>
            <p:nvPicPr>
              <p:cNvPr id="54"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55" name="TextBox 54"/>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SharePoint Development</a:t>
                </a:r>
                <a:endParaRPr lang="en-US" sz="1600" dirty="0">
                  <a:solidFill>
                    <a:schemeClr val="bg1"/>
                  </a:solidFill>
                  <a:effectLst>
                    <a:outerShdw blurRad="38100" dist="38100" dir="2700000" algn="tl">
                      <a:srgbClr val="000000">
                        <a:alpha val="43137"/>
                      </a:srgbClr>
                    </a:outerShdw>
                  </a:effectLst>
                </a:endParaRPr>
              </a:p>
            </p:txBody>
          </p:sp>
        </p:grpSp>
        <p:grpSp>
          <p:nvGrpSpPr>
            <p:cNvPr id="51" name="Group 180"/>
            <p:cNvGrpSpPr/>
            <p:nvPr/>
          </p:nvGrpSpPr>
          <p:grpSpPr>
            <a:xfrm>
              <a:off x="3574731" y="2866072"/>
              <a:ext cx="2673669" cy="369570"/>
              <a:chOff x="2514595" y="1257294"/>
              <a:chExt cx="1489085" cy="369570"/>
            </a:xfrm>
          </p:grpSpPr>
          <p:pic>
            <p:nvPicPr>
              <p:cNvPr id="52"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53" name="TextBox 52"/>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Generate from Usage</a:t>
                </a:r>
                <a:endParaRPr lang="en-US" sz="1600" dirty="0">
                  <a:solidFill>
                    <a:schemeClr val="bg1"/>
                  </a:solidFill>
                  <a:effectLst>
                    <a:outerShdw blurRad="38100" dist="38100" dir="2700000" algn="tl">
                      <a:srgbClr val="000000">
                        <a:alpha val="43137"/>
                      </a:srgbClr>
                    </a:outerShdw>
                  </a:effectLst>
                </a:endParaRPr>
              </a:p>
            </p:txBody>
          </p:sp>
        </p:grpSp>
      </p:grpSp>
      <p:grpSp>
        <p:nvGrpSpPr>
          <p:cNvPr id="72" name="Group 8"/>
          <p:cNvGrpSpPr/>
          <p:nvPr/>
        </p:nvGrpSpPr>
        <p:grpSpPr>
          <a:xfrm>
            <a:off x="3269933" y="2247900"/>
            <a:ext cx="5264469" cy="1600200"/>
            <a:chOff x="3574731" y="1943100"/>
            <a:chExt cx="5264469" cy="1600200"/>
          </a:xfrm>
        </p:grpSpPr>
        <p:grpSp>
          <p:nvGrpSpPr>
            <p:cNvPr id="73" name="Group 83"/>
            <p:cNvGrpSpPr/>
            <p:nvPr/>
          </p:nvGrpSpPr>
          <p:grpSpPr>
            <a:xfrm>
              <a:off x="6158862" y="2250757"/>
              <a:ext cx="2673669" cy="369570"/>
              <a:chOff x="2514595" y="1257294"/>
              <a:chExt cx="1489085" cy="369570"/>
            </a:xfrm>
          </p:grpSpPr>
          <p:pic>
            <p:nvPicPr>
              <p:cNvPr id="101"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102" name="TextBox 101"/>
              <p:cNvSpPr txBox="1"/>
              <p:nvPr/>
            </p:nvSpPr>
            <p:spPr>
              <a:xfrm>
                <a:off x="2590800" y="1257300"/>
                <a:ext cx="1371600" cy="338554"/>
              </a:xfrm>
              <a:prstGeom prst="rect">
                <a:avLst/>
              </a:prstGeom>
              <a:noFill/>
            </p:spPr>
            <p:txBody>
              <a:bodyPr wrap="square" rtlCol="0">
                <a:spAutoFit/>
              </a:bodyPr>
              <a:lstStyle/>
              <a:p>
                <a:pPr algn="ctr"/>
                <a:r>
                  <a:rPr lang="en-US" sz="1600" dirty="0">
                    <a:solidFill>
                      <a:schemeClr val="bg1"/>
                    </a:solidFill>
                    <a:effectLst>
                      <a:outerShdw blurRad="38100" dist="38100" dir="2700000" algn="tl">
                        <a:srgbClr val="000000">
                          <a:alpha val="43137"/>
                        </a:srgbClr>
                      </a:outerShdw>
                    </a:effectLst>
                  </a:rPr>
                  <a:t>Static Code Analysis</a:t>
                </a:r>
              </a:p>
            </p:txBody>
          </p:sp>
        </p:grpSp>
        <p:grpSp>
          <p:nvGrpSpPr>
            <p:cNvPr id="74" name="Group 89"/>
            <p:cNvGrpSpPr/>
            <p:nvPr/>
          </p:nvGrpSpPr>
          <p:grpSpPr>
            <a:xfrm>
              <a:off x="6165531" y="2866072"/>
              <a:ext cx="2673669" cy="369570"/>
              <a:chOff x="2514595" y="1257294"/>
              <a:chExt cx="1489085" cy="369570"/>
            </a:xfrm>
          </p:grpSpPr>
          <p:pic>
            <p:nvPicPr>
              <p:cNvPr id="99"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100" name="TextBox 99"/>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Database Deployment</a:t>
                </a:r>
                <a:endParaRPr lang="en-US" sz="1600" dirty="0">
                  <a:solidFill>
                    <a:schemeClr val="bg1"/>
                  </a:solidFill>
                  <a:effectLst>
                    <a:outerShdw blurRad="38100" dist="38100" dir="2700000" algn="tl">
                      <a:srgbClr val="000000">
                        <a:alpha val="43137"/>
                      </a:srgbClr>
                    </a:outerShdw>
                  </a:effectLst>
                </a:endParaRPr>
              </a:p>
            </p:txBody>
          </p:sp>
        </p:grpSp>
        <p:grpSp>
          <p:nvGrpSpPr>
            <p:cNvPr id="75" name="Group 92"/>
            <p:cNvGrpSpPr/>
            <p:nvPr/>
          </p:nvGrpSpPr>
          <p:grpSpPr>
            <a:xfrm>
              <a:off x="6158862" y="2558414"/>
              <a:ext cx="2673669" cy="369570"/>
              <a:chOff x="2514595" y="1257294"/>
              <a:chExt cx="1489085" cy="369570"/>
            </a:xfrm>
          </p:grpSpPr>
          <p:pic>
            <p:nvPicPr>
              <p:cNvPr id="97"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98" name="TextBox 97"/>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Code Metrics</a:t>
                </a:r>
                <a:endParaRPr lang="en-US" sz="1600" dirty="0">
                  <a:solidFill>
                    <a:schemeClr val="bg1"/>
                  </a:solidFill>
                  <a:effectLst>
                    <a:outerShdw blurRad="38100" dist="38100" dir="2700000" algn="tl">
                      <a:srgbClr val="000000">
                        <a:alpha val="43137"/>
                      </a:srgbClr>
                    </a:outerShdw>
                  </a:effectLst>
                </a:endParaRPr>
              </a:p>
            </p:txBody>
          </p:sp>
        </p:grpSp>
        <p:grpSp>
          <p:nvGrpSpPr>
            <p:cNvPr id="76" name="Group 98"/>
            <p:cNvGrpSpPr/>
            <p:nvPr/>
          </p:nvGrpSpPr>
          <p:grpSpPr>
            <a:xfrm>
              <a:off x="3574731" y="3173730"/>
              <a:ext cx="2673669" cy="369570"/>
              <a:chOff x="2514595" y="1257294"/>
              <a:chExt cx="1489085" cy="369570"/>
            </a:xfrm>
          </p:grpSpPr>
          <p:pic>
            <p:nvPicPr>
              <p:cNvPr id="95"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96" name="TextBox 95"/>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Database Unit Testing</a:t>
                </a:r>
                <a:endParaRPr lang="en-US" sz="1600" dirty="0">
                  <a:solidFill>
                    <a:schemeClr val="bg1"/>
                  </a:solidFill>
                  <a:effectLst>
                    <a:outerShdw blurRad="38100" dist="38100" dir="2700000" algn="tl">
                      <a:srgbClr val="000000">
                        <a:alpha val="43137"/>
                      </a:srgbClr>
                    </a:outerShdw>
                  </a:effectLst>
                </a:endParaRPr>
              </a:p>
            </p:txBody>
          </p:sp>
        </p:grpSp>
        <p:grpSp>
          <p:nvGrpSpPr>
            <p:cNvPr id="77" name="Group 101"/>
            <p:cNvGrpSpPr/>
            <p:nvPr/>
          </p:nvGrpSpPr>
          <p:grpSpPr>
            <a:xfrm>
              <a:off x="6158862" y="3173730"/>
              <a:ext cx="2673669" cy="369570"/>
              <a:chOff x="2514595" y="1257294"/>
              <a:chExt cx="1489085" cy="369570"/>
            </a:xfrm>
          </p:grpSpPr>
          <p:pic>
            <p:nvPicPr>
              <p:cNvPr id="93"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94" name="TextBox 93"/>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Test Data Generation</a:t>
                </a:r>
                <a:endParaRPr lang="en-US" sz="1600" dirty="0">
                  <a:solidFill>
                    <a:schemeClr val="bg1"/>
                  </a:solidFill>
                  <a:effectLst>
                    <a:outerShdw blurRad="38100" dist="38100" dir="2700000" algn="tl">
                      <a:srgbClr val="000000">
                        <a:alpha val="43137"/>
                      </a:srgbClr>
                    </a:outerShdw>
                  </a:effectLst>
                </a:endParaRPr>
              </a:p>
            </p:txBody>
          </p:sp>
        </p:grpSp>
        <p:grpSp>
          <p:nvGrpSpPr>
            <p:cNvPr id="78" name="Group 80"/>
            <p:cNvGrpSpPr/>
            <p:nvPr/>
          </p:nvGrpSpPr>
          <p:grpSpPr>
            <a:xfrm>
              <a:off x="6158862" y="1943100"/>
              <a:ext cx="2673669" cy="369570"/>
              <a:chOff x="2514595" y="1257294"/>
              <a:chExt cx="1489085" cy="369570"/>
            </a:xfrm>
          </p:grpSpPr>
          <p:pic>
            <p:nvPicPr>
              <p:cNvPr id="91"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92" name="TextBox 91"/>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Test Impact Analysis</a:t>
                </a:r>
                <a:endParaRPr lang="en-US" sz="1600" dirty="0">
                  <a:solidFill>
                    <a:schemeClr val="bg1"/>
                  </a:solidFill>
                  <a:effectLst>
                    <a:outerShdw blurRad="38100" dist="38100" dir="2700000" algn="tl">
                      <a:srgbClr val="000000">
                        <a:alpha val="43137"/>
                      </a:srgbClr>
                    </a:outerShdw>
                  </a:effectLst>
                </a:endParaRPr>
              </a:p>
            </p:txBody>
          </p:sp>
        </p:grpSp>
        <p:grpSp>
          <p:nvGrpSpPr>
            <p:cNvPr id="79" name="Group 4"/>
            <p:cNvGrpSpPr/>
            <p:nvPr/>
          </p:nvGrpSpPr>
          <p:grpSpPr>
            <a:xfrm>
              <a:off x="3574733" y="1943100"/>
              <a:ext cx="2673669" cy="369570"/>
              <a:chOff x="2514595" y="1257294"/>
              <a:chExt cx="1489085" cy="369570"/>
            </a:xfrm>
          </p:grpSpPr>
          <p:pic>
            <p:nvPicPr>
              <p:cNvPr id="89"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90" name="TextBox 89"/>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UI Test Automation</a:t>
                </a:r>
                <a:endParaRPr lang="en-US" sz="1600" dirty="0">
                  <a:solidFill>
                    <a:schemeClr val="bg1"/>
                  </a:solidFill>
                  <a:effectLst>
                    <a:outerShdw blurRad="38100" dist="38100" dir="2700000" algn="tl">
                      <a:srgbClr val="000000">
                        <a:alpha val="43137"/>
                      </a:srgbClr>
                    </a:outerShdw>
                  </a:effectLst>
                </a:endParaRPr>
              </a:p>
            </p:txBody>
          </p:sp>
        </p:grpSp>
        <p:grpSp>
          <p:nvGrpSpPr>
            <p:cNvPr id="80" name="Group 86"/>
            <p:cNvGrpSpPr/>
            <p:nvPr/>
          </p:nvGrpSpPr>
          <p:grpSpPr>
            <a:xfrm>
              <a:off x="3581400" y="2558414"/>
              <a:ext cx="2673669" cy="369570"/>
              <a:chOff x="2514595" y="1257294"/>
              <a:chExt cx="1489085" cy="369570"/>
            </a:xfrm>
          </p:grpSpPr>
          <p:pic>
            <p:nvPicPr>
              <p:cNvPr id="87"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88" name="TextBox 87"/>
              <p:cNvSpPr txBox="1"/>
              <p:nvPr/>
            </p:nvSpPr>
            <p:spPr>
              <a:xfrm>
                <a:off x="2590800" y="1257300"/>
                <a:ext cx="1371600" cy="338554"/>
              </a:xfrm>
              <a:prstGeom prst="rect">
                <a:avLst/>
              </a:prstGeom>
              <a:noFill/>
            </p:spPr>
            <p:txBody>
              <a:bodyPr wrap="square" rtlCol="0">
                <a:spAutoFit/>
              </a:bodyPr>
              <a:lstStyle/>
              <a:p>
                <a:pPr algn="ctr"/>
                <a:r>
                  <a:rPr lang="en-US" sz="1600" dirty="0">
                    <a:solidFill>
                      <a:schemeClr val="bg1"/>
                    </a:solidFill>
                    <a:effectLst>
                      <a:outerShdw blurRad="38100" dist="38100" dir="2700000" algn="tl">
                        <a:srgbClr val="000000">
                          <a:alpha val="43137"/>
                        </a:srgbClr>
                      </a:outerShdw>
                    </a:effectLst>
                  </a:rPr>
                  <a:t>Code </a:t>
                </a:r>
                <a:r>
                  <a:rPr lang="en-US" sz="1600" dirty="0" smtClean="0">
                    <a:solidFill>
                      <a:schemeClr val="bg1"/>
                    </a:solidFill>
                    <a:effectLst>
                      <a:outerShdw blurRad="38100" dist="38100" dir="2700000" algn="tl">
                        <a:srgbClr val="000000">
                          <a:alpha val="43137"/>
                        </a:srgbClr>
                      </a:outerShdw>
                    </a:effectLst>
                  </a:rPr>
                  <a:t>Coverage</a:t>
                </a:r>
                <a:endParaRPr lang="en-US" sz="1600" dirty="0">
                  <a:solidFill>
                    <a:schemeClr val="bg1"/>
                  </a:solidFill>
                  <a:effectLst>
                    <a:outerShdw blurRad="38100" dist="38100" dir="2700000" algn="tl">
                      <a:srgbClr val="000000">
                        <a:alpha val="43137"/>
                      </a:srgbClr>
                    </a:outerShdw>
                  </a:effectLst>
                </a:endParaRPr>
              </a:p>
            </p:txBody>
          </p:sp>
        </p:grpSp>
        <p:grpSp>
          <p:nvGrpSpPr>
            <p:cNvPr id="81" name="Group 136"/>
            <p:cNvGrpSpPr/>
            <p:nvPr/>
          </p:nvGrpSpPr>
          <p:grpSpPr>
            <a:xfrm>
              <a:off x="3581400" y="2250757"/>
              <a:ext cx="2673669" cy="369570"/>
              <a:chOff x="2514595" y="1257294"/>
              <a:chExt cx="1489085" cy="369570"/>
            </a:xfrm>
          </p:grpSpPr>
          <p:pic>
            <p:nvPicPr>
              <p:cNvPr id="85"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86" name="TextBox 85"/>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Performance Profiling</a:t>
                </a:r>
                <a:endParaRPr lang="en-US" sz="1600" dirty="0">
                  <a:solidFill>
                    <a:schemeClr val="bg1"/>
                  </a:solidFill>
                  <a:effectLst>
                    <a:outerShdw blurRad="38100" dist="38100" dir="2700000" algn="tl">
                      <a:srgbClr val="000000">
                        <a:alpha val="43137"/>
                      </a:srgbClr>
                    </a:outerShdw>
                  </a:effectLst>
                </a:endParaRPr>
              </a:p>
            </p:txBody>
          </p:sp>
        </p:grpSp>
        <p:grpSp>
          <p:nvGrpSpPr>
            <p:cNvPr id="82" name="Group 95"/>
            <p:cNvGrpSpPr/>
            <p:nvPr/>
          </p:nvGrpSpPr>
          <p:grpSpPr>
            <a:xfrm>
              <a:off x="3574731" y="2866072"/>
              <a:ext cx="2673669" cy="369570"/>
              <a:chOff x="2514595" y="1257294"/>
              <a:chExt cx="1489085" cy="369570"/>
            </a:xfrm>
          </p:grpSpPr>
          <p:pic>
            <p:nvPicPr>
              <p:cNvPr id="83"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84" name="TextBox 83"/>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Database Change </a:t>
                </a:r>
                <a:r>
                  <a:rPr lang="en-US" sz="1600" dirty="0" err="1" smtClean="0">
                    <a:solidFill>
                      <a:schemeClr val="bg1"/>
                    </a:solidFill>
                    <a:effectLst>
                      <a:outerShdw blurRad="38100" dist="38100" dir="2700000" algn="tl">
                        <a:srgbClr val="000000">
                          <a:alpha val="43137"/>
                        </a:srgbClr>
                      </a:outerShdw>
                    </a:effectLst>
                  </a:rPr>
                  <a:t>Mgmt</a:t>
                </a:r>
                <a:endParaRPr lang="en-US" sz="1600" dirty="0">
                  <a:solidFill>
                    <a:schemeClr val="bg1"/>
                  </a:solidFill>
                  <a:effectLst>
                    <a:outerShdw blurRad="38100" dist="38100" dir="2700000" algn="tl">
                      <a:srgbClr val="000000">
                        <a:alpha val="43137"/>
                      </a:srgbClr>
                    </a:outerShdw>
                  </a:effectLst>
                </a:endParaRPr>
              </a:p>
            </p:txBody>
          </p:sp>
        </p:grpSp>
      </p:grpSp>
      <p:pic>
        <p:nvPicPr>
          <p:cNvPr id="103"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799" y="416123"/>
            <a:ext cx="2286000" cy="950148"/>
          </a:xfrm>
          <a:prstGeom prst="rect">
            <a:avLst/>
          </a:prstGeom>
        </p:spPr>
      </p:pic>
      <p:pic>
        <p:nvPicPr>
          <p:cNvPr id="104"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5799" y="2398720"/>
            <a:ext cx="2286000" cy="950148"/>
          </a:xfrm>
          <a:prstGeom prst="rect">
            <a:avLst/>
          </a:prstGeom>
        </p:spPr>
      </p:pic>
      <p:pic>
        <p:nvPicPr>
          <p:cNvPr id="105"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5799" y="3964221"/>
            <a:ext cx="2286001" cy="9501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anim calcmode="lin" valueType="num">
                                      <p:cBhvr>
                                        <p:cTn id="13" dur="500" fill="hold"/>
                                        <p:tgtEl>
                                          <p:spTgt spid="72"/>
                                        </p:tgtEl>
                                        <p:attrNameLst>
                                          <p:attrName>ppt_x</p:attrName>
                                        </p:attrNameLst>
                                      </p:cBhvr>
                                      <p:tavLst>
                                        <p:tav tm="0">
                                          <p:val>
                                            <p:strVal val="#ppt_x"/>
                                          </p:val>
                                        </p:tav>
                                        <p:tav tm="100000">
                                          <p:val>
                                            <p:strVal val="#ppt_x"/>
                                          </p:val>
                                        </p:tav>
                                      </p:tavLst>
                                    </p:anim>
                                    <p:anim calcmode="lin" valueType="num">
                                      <p:cBhvr>
                                        <p:cTn id="14" dur="500" fill="hold"/>
                                        <p:tgtEl>
                                          <p:spTgt spid="72"/>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9" presetClass="emph" presetSubtype="0" grpId="0" nodeType="withEffect">
                                  <p:stCondLst>
                                    <p:cond delay="0"/>
                                  </p:stCondLst>
                                  <p:childTnLst>
                                    <p:set>
                                      <p:cBhvr rctx="PPT">
                                        <p:cTn id="19" dur="indefinite"/>
                                        <p:tgtEl>
                                          <p:spTgt spid="40"/>
                                        </p:tgtEl>
                                        <p:attrNameLst>
                                          <p:attrName>style.opacity</p:attrName>
                                        </p:attrNameLst>
                                      </p:cBhvr>
                                      <p:to>
                                        <p:strVal val="0.15"/>
                                      </p:to>
                                    </p:set>
                                    <p:animEffect filter="image" prLst="opacity: 0.15">
                                      <p:cBhvr rctx="IE">
                                        <p:cTn id="20" dur="indefinite"/>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anim calcmode="lin" valueType="num">
                                      <p:cBhvr>
                                        <p:cTn id="26" dur="500" fill="hold"/>
                                        <p:tgtEl>
                                          <p:spTgt spid="3"/>
                                        </p:tgtEl>
                                        <p:attrNameLst>
                                          <p:attrName>ppt_x</p:attrName>
                                        </p:attrNameLst>
                                      </p:cBhvr>
                                      <p:tavLst>
                                        <p:tav tm="0">
                                          <p:val>
                                            <p:strVal val="#ppt_x"/>
                                          </p:val>
                                        </p:tav>
                                        <p:tav tm="100000">
                                          <p:val>
                                            <p:strVal val="#ppt_x"/>
                                          </p:val>
                                        </p:tav>
                                      </p:tavLst>
                                    </p:anim>
                                    <p:anim calcmode="lin" valueType="num">
                                      <p:cBhvr>
                                        <p:cTn id="27" dur="5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ppt_x</p:attrName>
                                        </p:attrNameLst>
                                      </p:cBhvr>
                                      <p:tavLst>
                                        <p:tav tm="0">
                                          <p:val>
                                            <p:strVal val="#ppt_x"/>
                                          </p:val>
                                        </p:tav>
                                        <p:tav tm="100000">
                                          <p:val>
                                            <p:strVal val="#ppt_x"/>
                                          </p:val>
                                        </p:tav>
                                      </p:tavLst>
                                    </p:anim>
                                    <p:anim calcmode="lin" valueType="num">
                                      <p:cBhvr>
                                        <p:cTn id="32" dur="500" fill="hold"/>
                                        <p:tgtEl>
                                          <p:spTgt spid="5"/>
                                        </p:tgtEl>
                                        <p:attrNameLst>
                                          <p:attrName>ppt_y</p:attrName>
                                        </p:attrNameLst>
                                      </p:cBhvr>
                                      <p:tavLst>
                                        <p:tav tm="0">
                                          <p:val>
                                            <p:strVal val="#ppt_y+.1"/>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500"/>
                                        <p:tgtEl>
                                          <p:spTgt spid="103"/>
                                        </p:tgtEl>
                                      </p:cBhvr>
                                    </p:animEffect>
                                  </p:childTnLst>
                                </p:cTn>
                              </p:par>
                              <p:par>
                                <p:cTn id="36" presetID="9" presetClass="emph" presetSubtype="0" grpId="1" nodeType="withEffect">
                                  <p:stCondLst>
                                    <p:cond delay="0"/>
                                  </p:stCondLst>
                                  <p:childTnLst>
                                    <p:set>
                                      <p:cBhvr rctx="PPT">
                                        <p:cTn id="37" dur="indefinite"/>
                                        <p:tgtEl>
                                          <p:spTgt spid="4"/>
                                        </p:tgtEl>
                                        <p:attrNameLst>
                                          <p:attrName>style.opacity</p:attrName>
                                        </p:attrNameLst>
                                      </p:cBhvr>
                                      <p:to>
                                        <p:strVal val="0.15"/>
                                      </p:to>
                                    </p:set>
                                    <p:animEffect filter="image" prLst="opacity: 0.15">
                                      <p:cBhvr rctx="IE">
                                        <p:cTn id="38"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4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B53084-9875-470A-AB4E-258B9B09478D}" type="slidenum">
              <a:rPr lang="en-US" smtClean="0"/>
              <a:pPr/>
              <a:t>61</a:t>
            </a:fld>
            <a:endParaRPr lang="en-US"/>
          </a:p>
        </p:txBody>
      </p:sp>
      <p:sp>
        <p:nvSpPr>
          <p:cNvPr id="3" name="Rounded Rectangle 2"/>
          <p:cNvSpPr/>
          <p:nvPr/>
        </p:nvSpPr>
        <p:spPr>
          <a:xfrm>
            <a:off x="457200" y="190500"/>
            <a:ext cx="8229600" cy="1828800"/>
          </a:xfrm>
          <a:prstGeom prst="roundRect">
            <a:avLst>
              <a:gd name="adj" fmla="val 3031"/>
            </a:avLst>
          </a:prstGeom>
        </p:spPr>
        <p:style>
          <a:lnRef idx="1">
            <a:schemeClr val="accent2"/>
          </a:lnRef>
          <a:fillRef idx="2">
            <a:schemeClr val="accent2"/>
          </a:fillRef>
          <a:effectRef idx="1">
            <a:schemeClr val="accent2"/>
          </a:effectRef>
          <a:fontRef idx="minor">
            <a:schemeClr val="dk1"/>
          </a:fontRef>
        </p:style>
        <p:txBody>
          <a:bodyPr rtlCol="0" anchor="t"/>
          <a:lstStyle/>
          <a:p>
            <a:endParaRPr lang="en-US" sz="2000" dirty="0" smtClean="0"/>
          </a:p>
        </p:txBody>
      </p:sp>
      <p:grpSp>
        <p:nvGrpSpPr>
          <p:cNvPr id="4" name="Group 3"/>
          <p:cNvGrpSpPr/>
          <p:nvPr/>
        </p:nvGrpSpPr>
        <p:grpSpPr>
          <a:xfrm>
            <a:off x="381000" y="571500"/>
            <a:ext cx="5791200" cy="1524000"/>
            <a:chOff x="5791200" y="342900"/>
            <a:chExt cx="2819400" cy="1676400"/>
          </a:xfrm>
        </p:grpSpPr>
        <p:pic>
          <p:nvPicPr>
            <p:cNvPr id="5" name="Picture 4" descr="G:\rounded rectangle blue.png"/>
            <p:cNvPicPr>
              <a:picLocks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91200" y="342900"/>
              <a:ext cx="2819400" cy="1676400"/>
            </a:xfrm>
            <a:prstGeom prst="rect">
              <a:avLst/>
            </a:prstGeom>
            <a:extLst/>
          </p:spPr>
        </p:pic>
        <p:sp>
          <p:nvSpPr>
            <p:cNvPr id="6" name="TextBox 5"/>
            <p:cNvSpPr txBox="1"/>
            <p:nvPr/>
          </p:nvSpPr>
          <p:spPr>
            <a:xfrm>
              <a:off x="5995477" y="568523"/>
              <a:ext cx="2462723" cy="338555"/>
            </a:xfrm>
            <a:prstGeom prst="rect">
              <a:avLst/>
            </a:prstGeom>
            <a:noFill/>
          </p:spPr>
          <p:txBody>
            <a:bodyPr wrap="square" rtlCol="0">
              <a:spAutoFit/>
            </a:bodyPr>
            <a:lstStyle/>
            <a:p>
              <a:pPr algn="ctr"/>
              <a:r>
                <a:rPr lang="en-US" sz="1400" i="1" dirty="0" smtClean="0"/>
                <a:t>Test Manager 2010</a:t>
              </a:r>
              <a:endParaRPr lang="en-US" sz="1400" i="1" dirty="0"/>
            </a:p>
          </p:txBody>
        </p:sp>
      </p:grpSp>
      <p:grpSp>
        <p:nvGrpSpPr>
          <p:cNvPr id="7" name="Group 6"/>
          <p:cNvGrpSpPr/>
          <p:nvPr/>
        </p:nvGrpSpPr>
        <p:grpSpPr>
          <a:xfrm>
            <a:off x="602931" y="1104900"/>
            <a:ext cx="2673669" cy="369570"/>
            <a:chOff x="2514595" y="1257294"/>
            <a:chExt cx="1489085" cy="369570"/>
          </a:xfrm>
        </p:grpSpPr>
        <p:pic>
          <p:nvPicPr>
            <p:cNvPr id="8"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9" name="TextBox 8"/>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Test Case Management</a:t>
              </a:r>
              <a:endParaRPr lang="en-US" sz="1600" dirty="0">
                <a:solidFill>
                  <a:schemeClr val="bg1"/>
                </a:solidFill>
                <a:effectLst>
                  <a:outerShdw blurRad="38100" dist="38100" dir="2700000" algn="tl">
                    <a:srgbClr val="000000">
                      <a:alpha val="43137"/>
                    </a:srgbClr>
                  </a:outerShdw>
                </a:effectLst>
              </a:endParaRPr>
            </a:p>
          </p:txBody>
        </p:sp>
      </p:grpSp>
      <p:grpSp>
        <p:nvGrpSpPr>
          <p:cNvPr id="10" name="Group 9"/>
          <p:cNvGrpSpPr/>
          <p:nvPr/>
        </p:nvGrpSpPr>
        <p:grpSpPr>
          <a:xfrm>
            <a:off x="602930" y="1421130"/>
            <a:ext cx="2673669" cy="369570"/>
            <a:chOff x="2514595" y="1257294"/>
            <a:chExt cx="1489085" cy="369570"/>
          </a:xfrm>
        </p:grpSpPr>
        <p:pic>
          <p:nvPicPr>
            <p:cNvPr id="11"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12" name="TextBox 11"/>
            <p:cNvSpPr txBox="1"/>
            <p:nvPr/>
          </p:nvSpPr>
          <p:spPr>
            <a:xfrm>
              <a:off x="2548360" y="1291584"/>
              <a:ext cx="1417752" cy="276999"/>
            </a:xfrm>
            <a:prstGeom prst="rect">
              <a:avLst/>
            </a:prstGeom>
            <a:noFill/>
          </p:spPr>
          <p:txBody>
            <a:bodyPr wrap="square" rtlCol="0">
              <a:spAutoFit/>
            </a:bodyPr>
            <a:lstStyle/>
            <a:p>
              <a:pPr algn="ctr"/>
              <a:r>
                <a:rPr lang="en-US" sz="1200" b="1" dirty="0" smtClean="0">
                  <a:solidFill>
                    <a:schemeClr val="bg1"/>
                  </a:solidFill>
                  <a:effectLst>
                    <a:outerShdw blurRad="38100" dist="38100" dir="2700000" algn="tl">
                      <a:srgbClr val="000000">
                        <a:alpha val="43137"/>
                      </a:srgbClr>
                    </a:outerShdw>
                  </a:effectLst>
                </a:rPr>
                <a:t>Fast Forward for Manual Testing</a:t>
              </a:r>
              <a:endParaRPr lang="en-US" sz="1200" b="1" dirty="0">
                <a:solidFill>
                  <a:schemeClr val="bg1"/>
                </a:solidFill>
                <a:effectLst>
                  <a:outerShdw blurRad="38100" dist="38100" dir="2700000" algn="tl">
                    <a:srgbClr val="000000">
                      <a:alpha val="43137"/>
                    </a:srgbClr>
                  </a:outerShdw>
                </a:effectLst>
              </a:endParaRPr>
            </a:p>
          </p:txBody>
        </p:sp>
      </p:grpSp>
      <p:grpSp>
        <p:nvGrpSpPr>
          <p:cNvPr id="13" name="Group 12"/>
          <p:cNvGrpSpPr/>
          <p:nvPr/>
        </p:nvGrpSpPr>
        <p:grpSpPr>
          <a:xfrm>
            <a:off x="3193731" y="1104900"/>
            <a:ext cx="2673669" cy="369570"/>
            <a:chOff x="2514595" y="1257294"/>
            <a:chExt cx="1489085" cy="369570"/>
          </a:xfrm>
        </p:grpSpPr>
        <p:pic>
          <p:nvPicPr>
            <p:cNvPr id="14"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15" name="TextBox 14"/>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Manual Testing</a:t>
              </a:r>
              <a:endParaRPr lang="en-US" sz="1600" dirty="0">
                <a:solidFill>
                  <a:schemeClr val="bg1"/>
                </a:solidFill>
                <a:effectLst>
                  <a:outerShdw blurRad="38100" dist="38100" dir="2700000" algn="tl">
                    <a:srgbClr val="000000">
                      <a:alpha val="43137"/>
                    </a:srgbClr>
                  </a:outerShdw>
                </a:effectLst>
              </a:endParaRPr>
            </a:p>
          </p:txBody>
        </p:sp>
      </p:grpSp>
      <p:grpSp>
        <p:nvGrpSpPr>
          <p:cNvPr id="16" name="Group 15"/>
          <p:cNvGrpSpPr/>
          <p:nvPr/>
        </p:nvGrpSpPr>
        <p:grpSpPr>
          <a:xfrm>
            <a:off x="3193731" y="1409700"/>
            <a:ext cx="2673669" cy="369570"/>
            <a:chOff x="2514595" y="1257294"/>
            <a:chExt cx="1489085" cy="369570"/>
          </a:xfrm>
        </p:grpSpPr>
        <p:pic>
          <p:nvPicPr>
            <p:cNvPr id="17"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18" name="TextBox 17"/>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Lab </a:t>
              </a:r>
              <a:r>
                <a:rPr lang="en-US" sz="1600" dirty="0" err="1" smtClean="0">
                  <a:solidFill>
                    <a:schemeClr val="bg1"/>
                  </a:solidFill>
                  <a:effectLst>
                    <a:outerShdw blurRad="38100" dist="38100" dir="2700000" algn="tl">
                      <a:srgbClr val="000000">
                        <a:alpha val="43137"/>
                      </a:srgbClr>
                    </a:outerShdw>
                  </a:effectLst>
                </a:rPr>
                <a:t>Mgmt</a:t>
              </a:r>
              <a:r>
                <a:rPr lang="en-US" sz="1600" dirty="0" smtClean="0">
                  <a:solidFill>
                    <a:schemeClr val="bg1"/>
                  </a:solidFill>
                  <a:effectLst>
                    <a:outerShdw blurRad="38100" dist="38100" dir="2700000" algn="tl">
                      <a:srgbClr val="000000">
                        <a:alpha val="43137"/>
                      </a:srgbClr>
                    </a:outerShdw>
                  </a:effectLst>
                </a:rPr>
                <a:t> </a:t>
              </a:r>
              <a:r>
                <a:rPr lang="en-US" sz="1600" dirty="0" err="1" smtClean="0">
                  <a:solidFill>
                    <a:schemeClr val="bg1"/>
                  </a:solidFill>
                  <a:effectLst>
                    <a:outerShdw blurRad="38100" dist="38100" dir="2700000" algn="tl">
                      <a:srgbClr val="000000">
                        <a:alpha val="43137"/>
                      </a:srgbClr>
                    </a:outerShdw>
                  </a:effectLst>
                </a:rPr>
                <a:t>Config</a:t>
              </a:r>
              <a:r>
                <a:rPr lang="en-US" sz="1600" dirty="0" smtClean="0">
                  <a:solidFill>
                    <a:schemeClr val="bg1"/>
                  </a:solidFill>
                  <a:effectLst>
                    <a:outerShdw blurRad="38100" dist="38100" dir="2700000" algn="tl">
                      <a:srgbClr val="000000">
                        <a:alpha val="43137"/>
                      </a:srgbClr>
                    </a:outerShdw>
                  </a:effectLst>
                </a:rPr>
                <a:t>.</a:t>
              </a:r>
              <a:endParaRPr lang="en-US" sz="1600" dirty="0">
                <a:solidFill>
                  <a:schemeClr val="bg1"/>
                </a:solidFill>
                <a:effectLst>
                  <a:outerShdw blurRad="38100" dist="38100" dir="2700000" algn="tl">
                    <a:srgbClr val="000000">
                      <a:alpha val="43137"/>
                    </a:srgbClr>
                  </a:outerShdw>
                </a:effectLst>
              </a:endParaRPr>
            </a:p>
          </p:txBody>
        </p:sp>
      </p:grpSp>
      <p:sp>
        <p:nvSpPr>
          <p:cNvPr id="19" name="Rounded Rectangle 18"/>
          <p:cNvSpPr/>
          <p:nvPr/>
        </p:nvSpPr>
        <p:spPr>
          <a:xfrm>
            <a:off x="457200" y="2247900"/>
            <a:ext cx="8229600" cy="1295400"/>
          </a:xfrm>
          <a:prstGeom prst="roundRect">
            <a:avLst>
              <a:gd name="adj" fmla="val 3031"/>
            </a:avLst>
          </a:prstGeom>
        </p:spPr>
        <p:style>
          <a:lnRef idx="1">
            <a:schemeClr val="accent4"/>
          </a:lnRef>
          <a:fillRef idx="2">
            <a:schemeClr val="accent4"/>
          </a:fillRef>
          <a:effectRef idx="1">
            <a:schemeClr val="accent4"/>
          </a:effectRef>
          <a:fontRef idx="minor">
            <a:schemeClr val="dk1"/>
          </a:fontRef>
        </p:style>
        <p:txBody>
          <a:bodyPr rtlCol="0" anchor="t"/>
          <a:lstStyle/>
          <a:p>
            <a:endParaRPr lang="en-US" sz="2000" dirty="0"/>
          </a:p>
        </p:txBody>
      </p:sp>
      <p:grpSp>
        <p:nvGrpSpPr>
          <p:cNvPr id="20" name="Group 19"/>
          <p:cNvGrpSpPr/>
          <p:nvPr/>
        </p:nvGrpSpPr>
        <p:grpSpPr>
          <a:xfrm>
            <a:off x="3200400" y="3162300"/>
            <a:ext cx="3048000" cy="369570"/>
            <a:chOff x="2514595" y="1257294"/>
            <a:chExt cx="1489085" cy="369570"/>
          </a:xfrm>
        </p:grpSpPr>
        <p:pic>
          <p:nvPicPr>
            <p:cNvPr id="21"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22" name="TextBox 21"/>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Checkpoint Environment</a:t>
              </a:r>
              <a:endParaRPr lang="en-US" sz="1600" dirty="0">
                <a:solidFill>
                  <a:schemeClr val="bg1"/>
                </a:solidFill>
                <a:effectLst>
                  <a:outerShdw blurRad="38100" dist="38100" dir="2700000" algn="tl">
                    <a:srgbClr val="000000">
                      <a:alpha val="43137"/>
                    </a:srgbClr>
                  </a:outerShdw>
                </a:effectLst>
              </a:endParaRPr>
            </a:p>
          </p:txBody>
        </p:sp>
      </p:grpSp>
      <p:grpSp>
        <p:nvGrpSpPr>
          <p:cNvPr id="23" name="Group 22"/>
          <p:cNvGrpSpPr/>
          <p:nvPr/>
        </p:nvGrpSpPr>
        <p:grpSpPr>
          <a:xfrm>
            <a:off x="4572000" y="2857500"/>
            <a:ext cx="3048000" cy="369570"/>
            <a:chOff x="2514595" y="1257294"/>
            <a:chExt cx="1489085" cy="369570"/>
          </a:xfrm>
        </p:grpSpPr>
        <p:pic>
          <p:nvPicPr>
            <p:cNvPr id="24"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25" name="TextBox 24"/>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Environment from Template</a:t>
              </a:r>
              <a:endParaRPr lang="en-US" sz="1600" dirty="0">
                <a:solidFill>
                  <a:schemeClr val="bg1"/>
                </a:solidFill>
                <a:effectLst>
                  <a:outerShdw blurRad="38100" dist="38100" dir="2700000" algn="tl">
                    <a:srgbClr val="000000">
                      <a:alpha val="43137"/>
                    </a:srgbClr>
                  </a:outerShdw>
                </a:effectLst>
              </a:endParaRPr>
            </a:p>
          </p:txBody>
        </p:sp>
      </p:grpSp>
      <p:grpSp>
        <p:nvGrpSpPr>
          <p:cNvPr id="26" name="Group 25"/>
          <p:cNvGrpSpPr/>
          <p:nvPr/>
        </p:nvGrpSpPr>
        <p:grpSpPr>
          <a:xfrm>
            <a:off x="1600200" y="2857500"/>
            <a:ext cx="3048000" cy="584781"/>
            <a:chOff x="2514595" y="1257294"/>
            <a:chExt cx="1489085" cy="584781"/>
          </a:xfrm>
        </p:grpSpPr>
        <p:pic>
          <p:nvPicPr>
            <p:cNvPr id="27"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28" name="TextBox 27"/>
            <p:cNvSpPr txBox="1"/>
            <p:nvPr/>
          </p:nvSpPr>
          <p:spPr>
            <a:xfrm>
              <a:off x="2590800" y="1257300"/>
              <a:ext cx="1371600" cy="584775"/>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Virtual </a:t>
              </a:r>
              <a:r>
                <a:rPr lang="en-US" sz="1600" dirty="0" err="1" smtClean="0">
                  <a:solidFill>
                    <a:schemeClr val="bg1"/>
                  </a:solidFill>
                  <a:effectLst>
                    <a:outerShdw blurRad="38100" dist="38100" dir="2700000" algn="tl">
                      <a:srgbClr val="000000">
                        <a:alpha val="43137"/>
                      </a:srgbClr>
                    </a:outerShdw>
                  </a:effectLst>
                </a:rPr>
                <a:t>Env</a:t>
              </a:r>
              <a:r>
                <a:rPr lang="en-US" sz="1600" dirty="0" smtClean="0">
                  <a:solidFill>
                    <a:schemeClr val="bg1"/>
                  </a:solidFill>
                  <a:effectLst>
                    <a:outerShdw blurRad="38100" dist="38100" dir="2700000" algn="tl">
                      <a:srgbClr val="000000">
                        <a:alpha val="43137"/>
                      </a:srgbClr>
                    </a:outerShdw>
                  </a:effectLst>
                </a:rPr>
                <a:t>. Setup/Tear Down</a:t>
              </a:r>
              <a:endParaRPr lang="en-US" sz="1600" dirty="0">
                <a:solidFill>
                  <a:schemeClr val="bg1"/>
                </a:solidFill>
                <a:effectLst>
                  <a:outerShdw blurRad="38100" dist="38100" dir="2700000" algn="tl">
                    <a:srgbClr val="000000">
                      <a:alpha val="43137"/>
                    </a:srgbClr>
                  </a:outerShdw>
                </a:effectLst>
              </a:endParaRPr>
            </a:p>
          </p:txBody>
        </p:sp>
      </p:grpSp>
      <p:sp>
        <p:nvSpPr>
          <p:cNvPr id="29" name="Rounded Rectangle 28"/>
          <p:cNvSpPr/>
          <p:nvPr/>
        </p:nvSpPr>
        <p:spPr>
          <a:xfrm>
            <a:off x="457200" y="3848100"/>
            <a:ext cx="8229600" cy="1752600"/>
          </a:xfrm>
          <a:prstGeom prst="roundRect">
            <a:avLst>
              <a:gd name="adj" fmla="val 3031"/>
            </a:avLst>
          </a:prstGeom>
        </p:spPr>
        <p:style>
          <a:lnRef idx="1">
            <a:schemeClr val="accent4"/>
          </a:lnRef>
          <a:fillRef idx="2">
            <a:schemeClr val="accent4"/>
          </a:fillRef>
          <a:effectRef idx="1">
            <a:schemeClr val="accent4"/>
          </a:effectRef>
          <a:fontRef idx="minor">
            <a:schemeClr val="dk1"/>
          </a:fontRef>
        </p:style>
        <p:txBody>
          <a:bodyPr rtlCol="0" anchor="t"/>
          <a:lstStyle/>
          <a:p>
            <a:endParaRPr lang="en-US" sz="2000" dirty="0" smtClean="0"/>
          </a:p>
        </p:txBody>
      </p:sp>
      <p:grpSp>
        <p:nvGrpSpPr>
          <p:cNvPr id="30" name="Group 29"/>
          <p:cNvGrpSpPr/>
          <p:nvPr/>
        </p:nvGrpSpPr>
        <p:grpSpPr>
          <a:xfrm>
            <a:off x="5854062" y="4533900"/>
            <a:ext cx="2673669" cy="369570"/>
            <a:chOff x="2514595" y="1257294"/>
            <a:chExt cx="1489085" cy="369570"/>
          </a:xfrm>
        </p:grpSpPr>
        <p:pic>
          <p:nvPicPr>
            <p:cNvPr id="31"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32" name="TextBox 31"/>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Reporting</a:t>
              </a:r>
              <a:endParaRPr lang="en-US" sz="1600" dirty="0">
                <a:solidFill>
                  <a:schemeClr val="bg1"/>
                </a:solidFill>
                <a:effectLst>
                  <a:outerShdw blurRad="38100" dist="38100" dir="2700000" algn="tl">
                    <a:srgbClr val="000000">
                      <a:alpha val="43137"/>
                    </a:srgbClr>
                  </a:outerShdw>
                </a:effectLst>
              </a:endParaRPr>
            </a:p>
          </p:txBody>
        </p:sp>
      </p:grpSp>
      <p:grpSp>
        <p:nvGrpSpPr>
          <p:cNvPr id="33" name="Group 32"/>
          <p:cNvGrpSpPr/>
          <p:nvPr/>
        </p:nvGrpSpPr>
        <p:grpSpPr>
          <a:xfrm>
            <a:off x="5860731" y="5154930"/>
            <a:ext cx="2673669" cy="369570"/>
            <a:chOff x="2514595" y="1257294"/>
            <a:chExt cx="1489085" cy="369570"/>
          </a:xfrm>
        </p:grpSpPr>
        <p:pic>
          <p:nvPicPr>
            <p:cNvPr id="34"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35" name="TextBox 34"/>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Team Portal</a:t>
              </a:r>
              <a:endParaRPr lang="en-US" sz="1600" dirty="0">
                <a:solidFill>
                  <a:schemeClr val="bg1"/>
                </a:solidFill>
                <a:effectLst>
                  <a:outerShdw blurRad="38100" dist="38100" dir="2700000" algn="tl">
                    <a:srgbClr val="000000">
                      <a:alpha val="43137"/>
                    </a:srgbClr>
                  </a:outerShdw>
                </a:effectLst>
              </a:endParaRPr>
            </a:p>
          </p:txBody>
        </p:sp>
      </p:grpSp>
      <p:grpSp>
        <p:nvGrpSpPr>
          <p:cNvPr id="36" name="Group 35"/>
          <p:cNvGrpSpPr/>
          <p:nvPr/>
        </p:nvGrpSpPr>
        <p:grpSpPr>
          <a:xfrm>
            <a:off x="5860731" y="4838700"/>
            <a:ext cx="2673669" cy="369570"/>
            <a:chOff x="2514595" y="1257294"/>
            <a:chExt cx="1489085" cy="369570"/>
          </a:xfrm>
        </p:grpSpPr>
        <p:pic>
          <p:nvPicPr>
            <p:cNvPr id="37"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38" name="TextBox 37"/>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Test Case Management</a:t>
              </a:r>
              <a:endParaRPr lang="en-US" sz="1600" dirty="0">
                <a:solidFill>
                  <a:schemeClr val="bg1"/>
                </a:solidFill>
                <a:effectLst>
                  <a:outerShdw blurRad="38100" dist="38100" dir="2700000" algn="tl">
                    <a:srgbClr val="000000">
                      <a:alpha val="43137"/>
                    </a:srgbClr>
                  </a:outerShdw>
                </a:effectLst>
              </a:endParaRPr>
            </a:p>
          </p:txBody>
        </p:sp>
      </p:grpSp>
      <p:grpSp>
        <p:nvGrpSpPr>
          <p:cNvPr id="39" name="Group 38"/>
          <p:cNvGrpSpPr/>
          <p:nvPr/>
        </p:nvGrpSpPr>
        <p:grpSpPr>
          <a:xfrm>
            <a:off x="3276600" y="4838700"/>
            <a:ext cx="2673669" cy="369570"/>
            <a:chOff x="2514595" y="1257294"/>
            <a:chExt cx="1489085" cy="369570"/>
          </a:xfrm>
        </p:grpSpPr>
        <p:pic>
          <p:nvPicPr>
            <p:cNvPr id="40"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41" name="TextBox 40"/>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Branch Visualization</a:t>
              </a:r>
              <a:endParaRPr lang="en-US" sz="1600" dirty="0">
                <a:solidFill>
                  <a:schemeClr val="bg1"/>
                </a:solidFill>
                <a:effectLst>
                  <a:outerShdw blurRad="38100" dist="38100" dir="2700000" algn="tl">
                    <a:srgbClr val="000000">
                      <a:alpha val="43137"/>
                    </a:srgbClr>
                  </a:outerShdw>
                </a:effectLst>
              </a:endParaRPr>
            </a:p>
          </p:txBody>
        </p:sp>
      </p:grpSp>
      <p:grpSp>
        <p:nvGrpSpPr>
          <p:cNvPr id="42" name="Group 41"/>
          <p:cNvGrpSpPr/>
          <p:nvPr/>
        </p:nvGrpSpPr>
        <p:grpSpPr>
          <a:xfrm>
            <a:off x="685798" y="4533900"/>
            <a:ext cx="2673669" cy="369570"/>
            <a:chOff x="2514595" y="1257294"/>
            <a:chExt cx="1489085" cy="369570"/>
          </a:xfrm>
        </p:grpSpPr>
        <p:pic>
          <p:nvPicPr>
            <p:cNvPr id="43"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44" name="TextBox 43"/>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Version Control</a:t>
              </a:r>
              <a:endParaRPr lang="en-US" sz="1600" dirty="0">
                <a:solidFill>
                  <a:schemeClr val="bg1"/>
                </a:solidFill>
                <a:effectLst>
                  <a:outerShdw blurRad="38100" dist="38100" dir="2700000" algn="tl">
                    <a:srgbClr val="000000">
                      <a:alpha val="43137"/>
                    </a:srgbClr>
                  </a:outerShdw>
                </a:effectLst>
              </a:endParaRPr>
            </a:p>
          </p:txBody>
        </p:sp>
      </p:grpSp>
      <p:grpSp>
        <p:nvGrpSpPr>
          <p:cNvPr id="45" name="Group 44"/>
          <p:cNvGrpSpPr/>
          <p:nvPr/>
        </p:nvGrpSpPr>
        <p:grpSpPr>
          <a:xfrm>
            <a:off x="685798" y="4838700"/>
            <a:ext cx="2673669" cy="369570"/>
            <a:chOff x="2514595" y="1257294"/>
            <a:chExt cx="1489085" cy="369570"/>
          </a:xfrm>
        </p:grpSpPr>
        <p:pic>
          <p:nvPicPr>
            <p:cNvPr id="46"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47" name="TextBox 46"/>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Build Automation</a:t>
              </a:r>
              <a:endParaRPr lang="en-US" sz="1600" dirty="0">
                <a:solidFill>
                  <a:schemeClr val="bg1"/>
                </a:solidFill>
                <a:effectLst>
                  <a:outerShdw blurRad="38100" dist="38100" dir="2700000" algn="tl">
                    <a:srgbClr val="000000">
                      <a:alpha val="43137"/>
                    </a:srgbClr>
                  </a:outerShdw>
                </a:effectLst>
              </a:endParaRPr>
            </a:p>
          </p:txBody>
        </p:sp>
      </p:grpSp>
      <p:grpSp>
        <p:nvGrpSpPr>
          <p:cNvPr id="48" name="Group 47"/>
          <p:cNvGrpSpPr/>
          <p:nvPr/>
        </p:nvGrpSpPr>
        <p:grpSpPr>
          <a:xfrm>
            <a:off x="3276600" y="4533900"/>
            <a:ext cx="2673669" cy="369570"/>
            <a:chOff x="2514595" y="1257294"/>
            <a:chExt cx="1489085" cy="369570"/>
          </a:xfrm>
        </p:grpSpPr>
        <p:pic>
          <p:nvPicPr>
            <p:cNvPr id="49"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50" name="TextBox 49"/>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Gated Check-in</a:t>
              </a:r>
              <a:endParaRPr lang="en-US" sz="1600" dirty="0">
                <a:solidFill>
                  <a:schemeClr val="bg1"/>
                </a:solidFill>
                <a:effectLst>
                  <a:outerShdw blurRad="38100" dist="38100" dir="2700000" algn="tl">
                    <a:srgbClr val="000000">
                      <a:alpha val="43137"/>
                    </a:srgbClr>
                  </a:outerShdw>
                </a:effectLst>
              </a:endParaRPr>
            </a:p>
          </p:txBody>
        </p:sp>
      </p:grpSp>
      <p:grpSp>
        <p:nvGrpSpPr>
          <p:cNvPr id="51" name="Group 50"/>
          <p:cNvGrpSpPr/>
          <p:nvPr/>
        </p:nvGrpSpPr>
        <p:grpSpPr>
          <a:xfrm>
            <a:off x="3276600" y="5154930"/>
            <a:ext cx="2673669" cy="369570"/>
            <a:chOff x="2514595" y="1257294"/>
            <a:chExt cx="1489085" cy="369570"/>
          </a:xfrm>
        </p:grpSpPr>
        <p:pic>
          <p:nvPicPr>
            <p:cNvPr id="52" name="Picture 4" descr="G:\rounded rectangle blue.png"/>
            <p:cNvPicPr>
              <a:picLocks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53" name="TextBox 52"/>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Agile Planning Tools</a:t>
              </a:r>
              <a:endParaRPr lang="en-US" sz="1600" dirty="0">
                <a:solidFill>
                  <a:schemeClr val="bg1"/>
                </a:solidFill>
                <a:effectLst>
                  <a:outerShdw blurRad="38100" dist="38100" dir="2700000" algn="tl">
                    <a:srgbClr val="000000">
                      <a:alpha val="43137"/>
                    </a:srgbClr>
                  </a:outerShdw>
                </a:effectLst>
              </a:endParaRPr>
            </a:p>
          </p:txBody>
        </p:sp>
      </p:grpSp>
      <p:grpSp>
        <p:nvGrpSpPr>
          <p:cNvPr id="54" name="Group 53"/>
          <p:cNvGrpSpPr/>
          <p:nvPr/>
        </p:nvGrpSpPr>
        <p:grpSpPr>
          <a:xfrm>
            <a:off x="5936931" y="1104900"/>
            <a:ext cx="2673669" cy="369570"/>
            <a:chOff x="2514595" y="1257294"/>
            <a:chExt cx="1489085" cy="369570"/>
          </a:xfrm>
        </p:grpSpPr>
        <p:pic>
          <p:nvPicPr>
            <p:cNvPr id="55"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56" name="TextBox 55"/>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Team Explorer</a:t>
              </a:r>
              <a:endParaRPr lang="en-US" sz="1600" dirty="0">
                <a:solidFill>
                  <a:schemeClr val="bg1"/>
                </a:solidFill>
                <a:effectLst>
                  <a:outerShdw blurRad="38100" dist="38100" dir="2700000" algn="tl">
                    <a:srgbClr val="000000">
                      <a:alpha val="43137"/>
                    </a:srgbClr>
                  </a:outerShdw>
                </a:effectLst>
              </a:endParaRPr>
            </a:p>
          </p:txBody>
        </p:sp>
      </p:grpSp>
      <p:grpSp>
        <p:nvGrpSpPr>
          <p:cNvPr id="57" name="Group 56"/>
          <p:cNvGrpSpPr/>
          <p:nvPr/>
        </p:nvGrpSpPr>
        <p:grpSpPr>
          <a:xfrm>
            <a:off x="5936931" y="1421130"/>
            <a:ext cx="2673669" cy="369570"/>
            <a:chOff x="2514595" y="1257294"/>
            <a:chExt cx="1489085" cy="369570"/>
          </a:xfrm>
        </p:grpSpPr>
        <p:pic>
          <p:nvPicPr>
            <p:cNvPr id="58" name="Picture 4" descr="G:\rounded rectangle blue.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595" y="1257294"/>
              <a:ext cx="1489085" cy="369570"/>
            </a:xfrm>
            <a:prstGeom prst="rect">
              <a:avLst/>
            </a:prstGeom>
            <a:extLst/>
          </p:spPr>
        </p:pic>
        <p:sp>
          <p:nvSpPr>
            <p:cNvPr id="59" name="TextBox 58"/>
            <p:cNvSpPr txBox="1"/>
            <p:nvPr/>
          </p:nvSpPr>
          <p:spPr>
            <a:xfrm>
              <a:off x="2590800" y="1257300"/>
              <a:ext cx="1371600" cy="338554"/>
            </a:xfrm>
            <a:prstGeom prst="rect">
              <a:avLst/>
            </a:prstGeom>
            <a:noFill/>
          </p:spPr>
          <p:txBody>
            <a:bodyPr wrap="square" rtlCol="0">
              <a:spAutoFit/>
            </a:bodyPr>
            <a:lstStyle/>
            <a:p>
              <a:pPr algn="ctr"/>
              <a:r>
                <a:rPr lang="en-US" sz="1600" dirty="0" smtClean="0">
                  <a:solidFill>
                    <a:schemeClr val="bg1"/>
                  </a:solidFill>
                  <a:effectLst>
                    <a:outerShdw blurRad="38100" dist="38100" dir="2700000" algn="tl">
                      <a:srgbClr val="000000">
                        <a:alpha val="43137"/>
                      </a:srgbClr>
                    </a:outerShdw>
                  </a:effectLst>
                </a:rPr>
                <a:t>Team Agents</a:t>
              </a:r>
              <a:endParaRPr lang="en-US" sz="1600" dirty="0">
                <a:solidFill>
                  <a:schemeClr val="bg1"/>
                </a:solidFill>
                <a:effectLst>
                  <a:outerShdw blurRad="38100" dist="38100" dir="2700000" algn="tl">
                    <a:srgbClr val="000000">
                      <a:alpha val="43137"/>
                    </a:srgbClr>
                  </a:outerShdw>
                </a:effectLst>
              </a:endParaRPr>
            </a:p>
          </p:txBody>
        </p:sp>
      </p:grpSp>
      <p:pic>
        <p:nvPicPr>
          <p:cNvPr id="60" name="Picture 59"/>
          <p:cNvPicPr>
            <a:picLocks noChangeAspect="1"/>
          </p:cNvPicPr>
          <p:nvPr/>
        </p:nvPicPr>
        <p:blipFill>
          <a:blip r:embed="rId6" cstate="print"/>
          <a:stretch>
            <a:fillRect/>
          </a:stretch>
        </p:blipFill>
        <p:spPr>
          <a:xfrm>
            <a:off x="496443" y="263080"/>
            <a:ext cx="6361557" cy="460820"/>
          </a:xfrm>
          <a:prstGeom prst="rect">
            <a:avLst/>
          </a:prstGeom>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400" y="3924300"/>
            <a:ext cx="7696200" cy="458377"/>
          </a:xfrm>
          <a:prstGeom prst="rect">
            <a:avLst/>
          </a:prstGeom>
        </p:spPr>
      </p:pic>
      <p:pic>
        <p:nvPicPr>
          <p:cNvPr id="62" name="Picture 61"/>
          <p:cNvPicPr>
            <a:picLocks noChangeAspect="1"/>
          </p:cNvPicPr>
          <p:nvPr/>
        </p:nvPicPr>
        <p:blipFill>
          <a:blip r:embed="rId8" cstate="print"/>
          <a:stretch>
            <a:fillRect/>
          </a:stretch>
        </p:blipFill>
        <p:spPr>
          <a:xfrm>
            <a:off x="533400" y="2247900"/>
            <a:ext cx="6625685" cy="629412"/>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8229600" cy="1143000"/>
          </a:xfrm>
        </p:spPr>
        <p:txBody>
          <a:bodyPr/>
          <a:lstStyle/>
          <a:p>
            <a:r>
              <a:rPr lang="en-US" dirty="0" smtClean="0"/>
              <a:t>Q&amp; A</a:t>
            </a:r>
            <a:endParaRPr lang="en-US" dirty="0"/>
          </a:p>
        </p:txBody>
      </p:sp>
    </p:spTree>
    <p:extLst>
      <p:ext uri="{BB962C8B-B14F-4D97-AF65-F5344CB8AC3E}">
        <p14:creationId xmlns:p14="http://schemas.microsoft.com/office/powerpoint/2010/main" val="33720801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Brian </a:t>
            </a:r>
            <a:r>
              <a:rPr lang="en-US" dirty="0" err="1" smtClean="0"/>
              <a:t>Harry’s</a:t>
            </a:r>
            <a:r>
              <a:rPr lang="en-US" dirty="0" smtClean="0"/>
              <a:t> Presentation in </a:t>
            </a:r>
            <a:r>
              <a:rPr lang="en-US" dirty="0" err="1" smtClean="0"/>
              <a:t>Teched</a:t>
            </a:r>
            <a:r>
              <a:rPr lang="en-US" dirty="0" smtClean="0"/>
              <a:t> Europe about Lap around VS2010 Project Management</a:t>
            </a:r>
          </a:p>
          <a:p>
            <a:r>
              <a:rPr lang="en-US" dirty="0" smtClean="0"/>
              <a:t>Stephanie </a:t>
            </a:r>
            <a:r>
              <a:rPr lang="en-US" dirty="0" err="1" smtClean="0"/>
              <a:t>Saad</a:t>
            </a:r>
            <a:r>
              <a:rPr lang="en-US" dirty="0" smtClean="0"/>
              <a:t> </a:t>
            </a:r>
            <a:r>
              <a:rPr lang="en-US" dirty="0" err="1" smtClean="0"/>
              <a:t>Cuthbertson</a:t>
            </a:r>
            <a:r>
              <a:rPr lang="en-US" dirty="0" smtClean="0"/>
              <a:t> Presentation in </a:t>
            </a:r>
            <a:r>
              <a:rPr lang="en-US" dirty="0" err="1" smtClean="0"/>
              <a:t>Teched</a:t>
            </a:r>
            <a:r>
              <a:rPr lang="en-US" dirty="0" smtClean="0"/>
              <a:t> Europe About Planning and Tracking</a:t>
            </a:r>
          </a:p>
        </p:txBody>
      </p:sp>
      <p:sp>
        <p:nvSpPr>
          <p:cNvPr id="4" name="Slide Number Placeholder 3"/>
          <p:cNvSpPr>
            <a:spLocks noGrp="1"/>
          </p:cNvSpPr>
          <p:nvPr>
            <p:ph type="sldNum" sz="quarter" idx="12"/>
          </p:nvPr>
        </p:nvSpPr>
        <p:spPr/>
        <p:txBody>
          <a:bodyPr/>
          <a:lstStyle/>
          <a:p>
            <a:fld id="{C5B53084-9875-470A-AB4E-258B9B09478D}" type="slidenum">
              <a:rPr lang="en-US" smtClean="0"/>
              <a:pPr/>
              <a:t>63</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2600"/>
            <a:ext cx="8229600" cy="1143000"/>
          </a:xfrm>
        </p:spPr>
        <p:txBody>
          <a:bodyPr>
            <a:normAutofit/>
          </a:bodyPr>
          <a:lstStyle/>
          <a:p>
            <a:r>
              <a:rPr lang="en-US" dirty="0" smtClean="0"/>
              <a:t>Demo </a:t>
            </a:r>
            <a:endParaRPr lang="en-US" dirty="0"/>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r>
              <a:rPr lang="en-US" dirty="0" smtClean="0"/>
              <a:t>Scrum Planning with TFS 2010</a:t>
            </a:r>
            <a:endParaRPr lang="en-US" dirty="0"/>
          </a:p>
        </p:txBody>
      </p:sp>
    </p:spTree>
    <p:extLst>
      <p:ext uri="{BB962C8B-B14F-4D97-AF65-F5344CB8AC3E}">
        <p14:creationId xmlns:p14="http://schemas.microsoft.com/office/powerpoint/2010/main" val="1306606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B53084-9875-470A-AB4E-258B9B09478D}" type="slidenum">
              <a:rPr lang="en-US" smtClean="0"/>
              <a:pPr/>
              <a:t>8</a:t>
            </a:fld>
            <a:endParaRPr lang="en-US" dirty="0"/>
          </a:p>
        </p:txBody>
      </p:sp>
      <p:pic>
        <p:nvPicPr>
          <p:cNvPr id="12" name="Picture 2"/>
          <p:cNvPicPr>
            <a:picLocks noChangeAspect="1" noChangeArrowheads="1"/>
          </p:cNvPicPr>
          <p:nvPr/>
        </p:nvPicPr>
        <p:blipFill>
          <a:blip r:embed="rId2" cstate="print"/>
          <a:srcRect/>
          <a:stretch>
            <a:fillRect/>
          </a:stretch>
        </p:blipFill>
        <p:spPr bwMode="auto">
          <a:xfrm>
            <a:off x="1981200" y="990600"/>
            <a:ext cx="4572000" cy="3691086"/>
          </a:xfrm>
          <a:prstGeom prst="rect">
            <a:avLst/>
          </a:prstGeom>
          <a:noFill/>
          <a:ln w="9525">
            <a:noFill/>
            <a:miter lim="800000"/>
            <a:headEnd/>
            <a:tailEnd/>
          </a:ln>
          <a:effectLst/>
        </p:spPr>
      </p:pic>
      <p:pic>
        <p:nvPicPr>
          <p:cNvPr id="13"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14" name="Title 1"/>
          <p:cNvSpPr>
            <a:spLocks noGrp="1"/>
          </p:cNvSpPr>
          <p:nvPr>
            <p:ph type="title"/>
          </p:nvPr>
        </p:nvSpPr>
        <p:spPr>
          <a:xfrm>
            <a:off x="381000" y="230188"/>
            <a:ext cx="8382000" cy="664797"/>
          </a:xfrm>
        </p:spPr>
        <p:txBody>
          <a:bodyPr>
            <a:normAutofit fontScale="90000"/>
          </a:bodyPr>
          <a:lstStyle/>
          <a:p>
            <a:r>
              <a:rPr lang="en-US" dirty="0" smtClean="0"/>
              <a:t>Updating Tasks</a:t>
            </a:r>
            <a:endParaRPr lang="en-US" dirty="0"/>
          </a:p>
        </p:txBody>
      </p:sp>
      <p:pic>
        <p:nvPicPr>
          <p:cNvPr id="15" name="Picture 2"/>
          <p:cNvPicPr>
            <a:picLocks noChangeAspect="1" noChangeArrowheads="1"/>
          </p:cNvPicPr>
          <p:nvPr/>
        </p:nvPicPr>
        <p:blipFill>
          <a:blip r:embed="rId4" cstate="print"/>
          <a:srcRect/>
          <a:stretch>
            <a:fillRect/>
          </a:stretch>
        </p:blipFill>
        <p:spPr bwMode="auto">
          <a:xfrm>
            <a:off x="2514600" y="1524000"/>
            <a:ext cx="4572000" cy="3673542"/>
          </a:xfrm>
          <a:prstGeom prst="rect">
            <a:avLst/>
          </a:prstGeom>
          <a:ln>
            <a:noFill/>
          </a:ln>
          <a:effectLst>
            <a:outerShdw blurRad="190500" algn="tl" rotWithShape="0">
              <a:srgbClr val="000000">
                <a:alpha val="70000"/>
              </a:srgbClr>
            </a:outerShdw>
          </a:effectLst>
        </p:spPr>
      </p:pic>
      <p:pic>
        <p:nvPicPr>
          <p:cNvPr id="16" name="Picture 4"/>
          <p:cNvPicPr>
            <a:picLocks noChangeAspect="1" noChangeArrowheads="1"/>
          </p:cNvPicPr>
          <p:nvPr/>
        </p:nvPicPr>
        <p:blipFill>
          <a:blip r:embed="rId5" cstate="print"/>
          <a:srcRect/>
          <a:stretch>
            <a:fillRect/>
          </a:stretch>
        </p:blipFill>
        <p:spPr bwMode="auto">
          <a:xfrm>
            <a:off x="3048000" y="1981200"/>
            <a:ext cx="4572000" cy="3673540"/>
          </a:xfrm>
          <a:prstGeom prst="rect">
            <a:avLst/>
          </a:prstGeom>
          <a:ln>
            <a:noFill/>
          </a:ln>
          <a:effectLst>
            <a:outerShdw blurRad="190500" algn="tl" rotWithShape="0">
              <a:srgbClr val="000000">
                <a:alpha val="70000"/>
              </a:srgbClr>
            </a:outerShdw>
          </a:effectLst>
        </p:spPr>
      </p:pic>
      <p:pic>
        <p:nvPicPr>
          <p:cNvPr id="17" name="Picture 3"/>
          <p:cNvPicPr>
            <a:picLocks noChangeAspect="1" noChangeArrowheads="1"/>
          </p:cNvPicPr>
          <p:nvPr/>
        </p:nvPicPr>
        <p:blipFill>
          <a:blip r:embed="rId6" cstate="print"/>
          <a:srcRect/>
          <a:stretch>
            <a:fillRect/>
          </a:stretch>
        </p:blipFill>
        <p:spPr bwMode="auto">
          <a:xfrm>
            <a:off x="3733800" y="2514600"/>
            <a:ext cx="4572000" cy="3719394"/>
          </a:xfrm>
          <a:prstGeom prst="rect">
            <a:avLst/>
          </a:prstGeom>
          <a:ln>
            <a:noFill/>
          </a:ln>
          <a:effectLst>
            <a:outerShdw blurRad="190500" algn="tl" rotWithShape="0">
              <a:srgbClr val="000000">
                <a:alpha val="70000"/>
              </a:srgbClr>
            </a:outerShdw>
          </a:effectLst>
        </p:spPr>
      </p:pic>
      <p:sp>
        <p:nvSpPr>
          <p:cNvPr id="18" name="Rounded Rectangular Callout 17"/>
          <p:cNvSpPr/>
          <p:nvPr/>
        </p:nvSpPr>
        <p:spPr bwMode="auto">
          <a:xfrm>
            <a:off x="1143000" y="4038600"/>
            <a:ext cx="3276600" cy="1066800"/>
          </a:xfrm>
          <a:prstGeom prst="wedgeRoundRectCallout">
            <a:avLst>
              <a:gd name="adj1" fmla="val 44166"/>
              <a:gd name="adj2" fmla="val -98036"/>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Multiple interfaces for updating work items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B53084-9875-470A-AB4E-258B9B09478D}" type="slidenum">
              <a:rPr lang="en-US" smtClean="0"/>
              <a:pPr/>
              <a:t>9</a:t>
            </a:fld>
            <a:endParaRPr lang="en-US" dirty="0"/>
          </a:p>
        </p:txBody>
      </p:sp>
      <p:pic>
        <p:nvPicPr>
          <p:cNvPr id="5" name="Picture 3"/>
          <p:cNvPicPr>
            <a:picLocks noChangeAspect="1" noChangeArrowheads="1"/>
          </p:cNvPicPr>
          <p:nvPr/>
        </p:nvPicPr>
        <p:blipFill>
          <a:blip r:embed="rId2" cstate="print"/>
          <a:srcRect/>
          <a:stretch>
            <a:fillRect/>
          </a:stretch>
        </p:blipFill>
        <p:spPr bwMode="auto">
          <a:xfrm>
            <a:off x="2286000" y="1137472"/>
            <a:ext cx="7132320" cy="5802255"/>
          </a:xfrm>
          <a:prstGeom prst="rect">
            <a:avLst/>
          </a:prstGeom>
          <a:ln>
            <a:noFill/>
          </a:ln>
          <a:effectLst>
            <a:outerShdw blurRad="190500" algn="tl" rotWithShape="0">
              <a:srgbClr val="000000">
                <a:alpha val="70000"/>
              </a:srgbClr>
            </a:outerShdw>
          </a:effectLst>
        </p:spPr>
      </p:pic>
      <p:pic>
        <p:nvPicPr>
          <p:cNvPr id="6" name="Picture 2"/>
          <p:cNvPicPr>
            <a:picLocks noChangeAspect="1" noChangeArrowheads="1"/>
          </p:cNvPicPr>
          <p:nvPr/>
        </p:nvPicPr>
        <p:blipFill>
          <a:blip r:embed="rId3" cstate="print"/>
          <a:srcRect/>
          <a:stretch>
            <a:fillRect/>
          </a:stretch>
        </p:blipFill>
        <p:spPr bwMode="auto">
          <a:xfrm>
            <a:off x="76200" y="990600"/>
            <a:ext cx="1795689" cy="2218204"/>
          </a:xfrm>
          <a:prstGeom prst="rect">
            <a:avLst/>
          </a:prstGeom>
          <a:ln>
            <a:noFill/>
          </a:ln>
          <a:effectLst>
            <a:outerShdw blurRad="190500" algn="tl" rotWithShape="0">
              <a:srgbClr val="000000">
                <a:alpha val="70000"/>
              </a:srgbClr>
            </a:outerShdw>
          </a:effectLst>
        </p:spPr>
      </p:pic>
      <p:sp>
        <p:nvSpPr>
          <p:cNvPr id="7" name="Title 1"/>
          <p:cNvSpPr txBox="1">
            <a:spLocks/>
          </p:cNvSpPr>
          <p:nvPr/>
        </p:nvSpPr>
        <p:spPr>
          <a:xfrm>
            <a:off x="381000" y="230188"/>
            <a:ext cx="8382000" cy="664797"/>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smtClean="0">
                <a:solidFill>
                  <a:srgbClr val="D00000"/>
                </a:solidFill>
                <a:latin typeface="+mj-lt"/>
                <a:ea typeface="+mj-ea"/>
                <a:cs typeface="+mj-cs"/>
              </a:rPr>
              <a:t>Updating</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000" dirty="0" smtClean="0">
                <a:solidFill>
                  <a:srgbClr val="D00000"/>
                </a:solidFill>
                <a:latin typeface="+mj-lt"/>
                <a:ea typeface="+mj-ea"/>
                <a:cs typeface="+mj-cs"/>
              </a:rPr>
              <a:t>Tasks</a:t>
            </a:r>
            <a:endParaRPr lang="en-US" sz="4000" dirty="0">
              <a:solidFill>
                <a:srgbClr val="D00000"/>
              </a:solidFill>
              <a:latin typeface="+mj-lt"/>
              <a:ea typeface="+mj-ea"/>
              <a:cs typeface="+mj-cs"/>
            </a:endParaRPr>
          </a:p>
        </p:txBody>
      </p:sp>
      <p:sp>
        <p:nvSpPr>
          <p:cNvPr id="8" name="Rounded Rectangular Callout 7"/>
          <p:cNvSpPr/>
          <p:nvPr/>
        </p:nvSpPr>
        <p:spPr bwMode="auto">
          <a:xfrm>
            <a:off x="2743200" y="3733800"/>
            <a:ext cx="2514600" cy="609600"/>
          </a:xfrm>
          <a:prstGeom prst="wedgeRoundRectCallout">
            <a:avLst>
              <a:gd name="adj1" fmla="val 64050"/>
              <a:gd name="adj2" fmla="val 49080"/>
              <a:gd name="adj3" fmla="val 16667"/>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latin typeface="Segoe" pitchFamily="34" charset="0"/>
              </a:rPr>
              <a:t>Team Explorer</a:t>
            </a:r>
          </a:p>
        </p:txBody>
      </p:sp>
      <p:sp>
        <p:nvSpPr>
          <p:cNvPr id="9" name="Oval 8"/>
          <p:cNvSpPr/>
          <p:nvPr/>
        </p:nvSpPr>
        <p:spPr bwMode="auto">
          <a:xfrm>
            <a:off x="5257800" y="4419600"/>
            <a:ext cx="2057400" cy="5334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4F271C"/>
      </a:dk2>
      <a:lt2>
        <a:srgbClr val="E7DEC9"/>
      </a:lt2>
      <a:accent1>
        <a:srgbClr val="3891A7"/>
      </a:accent1>
      <a:accent2>
        <a:srgbClr val="FEB80A"/>
      </a:accent2>
      <a:accent3>
        <a:srgbClr val="C00000"/>
      </a:accent3>
      <a:accent4>
        <a:srgbClr val="84AA33"/>
      </a:accent4>
      <a:accent5>
        <a:srgbClr val="964305"/>
      </a:accent5>
      <a:accent6>
        <a:srgbClr val="475A8D"/>
      </a:accent6>
      <a:hlink>
        <a:srgbClr val="8DC765"/>
      </a:hlink>
      <a:folHlink>
        <a:srgbClr val="AA8A1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
    <a:dk1>
      <a:sysClr val="windowText" lastClr="000000"/>
    </a:dk1>
    <a:lt1>
      <a:sysClr val="window" lastClr="FFFFFF"/>
    </a:lt1>
    <a:dk2>
      <a:srgbClr val="4F271C"/>
    </a:dk2>
    <a:lt2>
      <a:srgbClr val="E7DEC9"/>
    </a:lt2>
    <a:accent1>
      <a:srgbClr val="3891A7"/>
    </a:accent1>
    <a:accent2>
      <a:srgbClr val="FEB80A"/>
    </a:accent2>
    <a:accent3>
      <a:srgbClr val="C00000"/>
    </a:accent3>
    <a:accent4>
      <a:srgbClr val="84AA33"/>
    </a:accent4>
    <a:accent5>
      <a:srgbClr val="964305"/>
    </a:accent5>
    <a:accent6>
      <a:srgbClr val="475A8D"/>
    </a:accent6>
    <a:hlink>
      <a:srgbClr val="8DC765"/>
    </a:hlink>
    <a:folHlink>
      <a:srgbClr val="AA8A14"/>
    </a:folHlink>
  </a:clrScheme>
</a:themeOverride>
</file>

<file path=docProps/app.xml><?xml version="1.0" encoding="utf-8"?>
<Properties xmlns="http://schemas.openxmlformats.org/officeDocument/2006/extended-properties" xmlns:vt="http://schemas.openxmlformats.org/officeDocument/2006/docPropsVTypes">
  <Template/>
  <TotalTime>1960</TotalTime>
  <Words>2117</Words>
  <Application>Microsoft Office PowerPoint</Application>
  <PresentationFormat>On-screen Show (4:3)</PresentationFormat>
  <Paragraphs>428</Paragraphs>
  <Slides>63</Slides>
  <Notes>4</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Planning and Tracking Projects with VSTS 2010</vt:lpstr>
      <vt:lpstr>Agenda</vt:lpstr>
      <vt:lpstr>Agenda</vt:lpstr>
      <vt:lpstr>Project Management</vt:lpstr>
      <vt:lpstr>Project Management, continued</vt:lpstr>
      <vt:lpstr>Agenda</vt:lpstr>
      <vt:lpstr>Demo </vt:lpstr>
      <vt:lpstr>Updating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Demo </vt:lpstr>
      <vt:lpstr>Agenda</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Dashboard: SharePoint Server</vt:lpstr>
      <vt:lpstr>Agenda</vt:lpstr>
      <vt:lpstr>PowerPoint Presentation</vt:lpstr>
      <vt:lpstr>PowerPoint Presentation</vt:lpstr>
      <vt:lpstr>Agenda</vt:lpstr>
      <vt:lpstr>Tools and reports</vt:lpstr>
      <vt:lpstr>What kind of reports can I build using these tools?</vt:lpstr>
      <vt:lpstr>What kind of reports can I build using these tools?</vt:lpstr>
      <vt:lpstr>What kind of reports can I build using these tools?</vt:lpstr>
      <vt:lpstr>Reporting Out of the Box - Summary</vt:lpstr>
      <vt:lpstr>Agenda</vt:lpstr>
      <vt:lpstr>PowerPoint Presentation</vt:lpstr>
      <vt:lpstr>PowerPoint Presentation</vt:lpstr>
      <vt:lpstr>PowerPoint Presentation</vt:lpstr>
      <vt:lpstr>Q&amp; A</vt:lpstr>
      <vt:lpstr>References</vt:lpstr>
    </vt:vector>
  </TitlesOfParts>
  <Company>Grizli777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Doaa</dc:creator>
  <cp:lastModifiedBy>xx</cp:lastModifiedBy>
  <cp:revision>94</cp:revision>
  <dcterms:created xsi:type="dcterms:W3CDTF">2010-01-14T13:50:54Z</dcterms:created>
  <dcterms:modified xsi:type="dcterms:W3CDTF">2012-02-28T14:58:36Z</dcterms:modified>
</cp:coreProperties>
</file>